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6A4DE9-7B9E-A346-8CA9-F25765311B03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425331C-84B6-FC4E-B0D3-76D4B8C6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57981" y="1836704"/>
            <a:ext cx="8357764" cy="46803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1" y="0"/>
            <a:ext cx="7313613" cy="1264024"/>
          </a:xfrm>
        </p:spPr>
        <p:txBody>
          <a:bodyPr/>
          <a:lstStyle/>
          <a:p>
            <a:r>
              <a:rPr lang="en-US" dirty="0" smtClean="0"/>
              <a:t>Catalyst (5 minutes)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981" y="1576339"/>
            <a:ext cx="8160381" cy="5253028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3500" b="1" dirty="0" smtClean="0"/>
              <a:t>What kinds of actions/behaviors led you to your quiz score yesterday?</a:t>
            </a:r>
            <a:endParaRPr lang="en-US" sz="3500" b="1" dirty="0" smtClean="0"/>
          </a:p>
          <a:p>
            <a:pPr marL="457200" indent="-457200">
              <a:buAutoNum type="arabicParenBoth"/>
            </a:pPr>
            <a:r>
              <a:rPr lang="en-US" sz="3500" b="1" dirty="0" smtClean="0"/>
              <a:t>From </a:t>
            </a:r>
            <a:r>
              <a:rPr lang="en-US" sz="3500" b="1" dirty="0" smtClean="0"/>
              <a:t>what we learned last week, what does warm air do?  What does cold air do?</a:t>
            </a:r>
          </a:p>
          <a:p>
            <a:pPr marL="457200" indent="-457200">
              <a:buAutoNum type="arabicParenBoth"/>
            </a:pPr>
            <a:r>
              <a:rPr lang="en-US" sz="3500" b="1" dirty="0" smtClean="0"/>
              <a:t>When the Sun heats the air to cause the circular motion of warm air and cool air, what do we call this</a:t>
            </a:r>
            <a:r>
              <a:rPr lang="en-US" sz="3500" b="1" dirty="0" smtClean="0"/>
              <a:t>?</a:t>
            </a:r>
          </a:p>
          <a:p>
            <a:pPr marL="457200" indent="-457200">
              <a:buAutoNum type="arabicParenBoth"/>
            </a:pP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factors that cause Surface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(1) Global winds</a:t>
            </a:r>
          </a:p>
          <a:p>
            <a:pPr>
              <a:buNone/>
            </a:pPr>
            <a:r>
              <a:rPr lang="en-US" sz="3200" b="1" dirty="0" smtClean="0"/>
              <a:t>(2) The Coriolis Effect</a:t>
            </a:r>
          </a:p>
          <a:p>
            <a:pPr>
              <a:buNone/>
            </a:pPr>
            <a:r>
              <a:rPr lang="en-US" sz="3200" b="1" dirty="0" smtClean="0"/>
              <a:t>(3) Continental deflections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These three factors keep surface currents flowing in distinct patterns around the Earth.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factors that cause</a:t>
            </a:r>
            <a:br>
              <a:rPr lang="en-US" dirty="0" smtClean="0"/>
            </a:br>
            <a:r>
              <a:rPr lang="en-US" dirty="0" smtClean="0"/>
              <a:t>Deep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(1) Decreasing temperature</a:t>
            </a:r>
          </a:p>
          <a:p>
            <a:pPr>
              <a:buNone/>
            </a:pPr>
            <a:r>
              <a:rPr lang="en-US" sz="3200" b="1" dirty="0" smtClean="0"/>
              <a:t>(2) Increasing salinity through freezing</a:t>
            </a:r>
          </a:p>
          <a:p>
            <a:pPr>
              <a:buNone/>
            </a:pPr>
            <a:r>
              <a:rPr lang="en-US" sz="3200" b="1" dirty="0" smtClean="0"/>
              <a:t>(3) Increasing salinity through evaporation</a:t>
            </a:r>
          </a:p>
          <a:p>
            <a:pPr>
              <a:buNone/>
            </a:pP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95" y="1492625"/>
            <a:ext cx="8426525" cy="5365375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Make sure you are </a:t>
            </a:r>
            <a:r>
              <a:rPr lang="en-US" sz="3500" b="1" u="sng" dirty="0" smtClean="0"/>
              <a:t>reading </a:t>
            </a:r>
            <a:r>
              <a:rPr lang="en-US" sz="3500" b="1" dirty="0" smtClean="0"/>
              <a:t>more about ocean currents tonight!</a:t>
            </a:r>
          </a:p>
          <a:p>
            <a:r>
              <a:rPr lang="en-US" sz="3500" b="1" dirty="0" smtClean="0"/>
              <a:t>After reading, answer the discussion question using complete sentences. </a:t>
            </a:r>
          </a:p>
          <a:p>
            <a:r>
              <a:rPr lang="en-US" sz="3500" b="1" dirty="0" smtClean="0"/>
              <a:t>Then, answer the four lesson review questions.</a:t>
            </a:r>
            <a:r>
              <a:rPr lang="en-US" sz="3500" b="1" dirty="0" smtClean="0"/>
              <a:t> </a:t>
            </a:r>
          </a:p>
          <a:p>
            <a:r>
              <a:rPr lang="en-US" sz="3500" b="1" dirty="0" smtClean="0"/>
              <a:t>Make four </a:t>
            </a:r>
            <a:r>
              <a:rPr lang="en-US" sz="3500" b="1" dirty="0" err="1" smtClean="0"/>
              <a:t>notecards</a:t>
            </a:r>
            <a:r>
              <a:rPr lang="en-US" sz="3500" b="1" dirty="0" smtClean="0"/>
              <a:t> for your four terms</a:t>
            </a:r>
            <a:r>
              <a:rPr lang="en-US" sz="3500" dirty="0" smtClean="0"/>
              <a:t>!</a:t>
            </a:r>
          </a:p>
          <a:p>
            <a:pPr>
              <a:buNone/>
            </a:pPr>
            <a:r>
              <a:rPr lang="en-US" sz="3500" dirty="0" smtClean="0"/>
              <a:t>(Ocean current, Surface Current, </a:t>
            </a:r>
            <a:r>
              <a:rPr lang="en-US" sz="3500" dirty="0" err="1" smtClean="0"/>
              <a:t>Coriolis</a:t>
            </a:r>
            <a:r>
              <a:rPr lang="en-US" sz="3500" dirty="0" smtClean="0"/>
              <a:t> Effect, Deep Current)</a:t>
            </a:r>
            <a:endParaRPr lang="en-US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4836630"/>
            <a:ext cx="1552495" cy="46412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8749" y="3224420"/>
            <a:ext cx="1367783" cy="5129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your Homework really does help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94" y="1674557"/>
            <a:ext cx="8255551" cy="5110162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Here is an example of a scholar who worked hard last week and got smart!</a:t>
            </a:r>
          </a:p>
          <a:p>
            <a:pPr lvl="1"/>
            <a:r>
              <a:rPr lang="en-US" sz="2800" b="1" i="1" dirty="0" smtClean="0"/>
              <a:t>One scholar did all of their homework last week and scored a perfect </a:t>
            </a:r>
            <a:r>
              <a:rPr lang="en-US" sz="4000" b="1" i="1" dirty="0" smtClean="0">
                <a:solidFill>
                  <a:schemeClr val="tx1"/>
                </a:solidFill>
              </a:rPr>
              <a:t>100% </a:t>
            </a:r>
            <a:r>
              <a:rPr lang="en-US" sz="2800" b="1" i="1" dirty="0" smtClean="0"/>
              <a:t>on yesterday’s quiz. </a:t>
            </a:r>
          </a:p>
          <a:p>
            <a:pPr lvl="1"/>
            <a:r>
              <a:rPr lang="en-US" sz="2800" b="1" i="1" dirty="0" smtClean="0"/>
              <a:t>2 weeks ago, when that scholar didn’t turn in one of their homework assignments, they scored a </a:t>
            </a:r>
            <a:r>
              <a:rPr lang="en-US" sz="4000" b="1" i="1" dirty="0" smtClean="0">
                <a:solidFill>
                  <a:schemeClr val="tx1"/>
                </a:solidFill>
              </a:rPr>
              <a:t>55%</a:t>
            </a:r>
            <a:r>
              <a:rPr lang="en-US" sz="4000" b="1" i="1" dirty="0" smtClean="0"/>
              <a:t>.</a:t>
            </a:r>
            <a:endParaRPr lang="en-US" sz="40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593976"/>
            <a:ext cx="9144000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You aren’t born smart,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You work hard to GET SMART!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working hard really doesn’t help you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Last grading period, this scholar averaged </a:t>
            </a:r>
            <a:r>
              <a:rPr lang="en-US" sz="4000" b="1" i="1" dirty="0" smtClean="0"/>
              <a:t>90% </a:t>
            </a:r>
            <a:r>
              <a:rPr lang="en-US" sz="2800" b="1" i="1" dirty="0" smtClean="0"/>
              <a:t>on all of their assessments (both unit tests and weekly quizzes).</a:t>
            </a:r>
          </a:p>
          <a:p>
            <a:r>
              <a:rPr lang="en-US" sz="2800" b="1" i="1" dirty="0" smtClean="0"/>
              <a:t>Last week, this scholar did not complete their reading homework and their </a:t>
            </a:r>
            <a:r>
              <a:rPr lang="en-US" sz="2800" b="1" i="1" dirty="0" err="1" smtClean="0"/>
              <a:t>notecards</a:t>
            </a:r>
            <a:r>
              <a:rPr lang="en-US" sz="2800" b="1" i="1" dirty="0" smtClean="0"/>
              <a:t>, and scored a </a:t>
            </a:r>
            <a:r>
              <a:rPr lang="en-US" sz="4000" b="1" i="1" dirty="0" smtClean="0"/>
              <a:t>60% </a:t>
            </a:r>
            <a:r>
              <a:rPr lang="en-US" sz="2800" b="1" i="1" dirty="0" smtClean="0"/>
              <a:t>on yesterday’s quiz.</a:t>
            </a:r>
            <a:endParaRPr lang="en-US" sz="28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593976"/>
            <a:ext cx="9144000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You aren’t born smart,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You work hard to GET SMART!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Notes: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81" y="1207633"/>
            <a:ext cx="8389371" cy="5288597"/>
          </a:xfrm>
        </p:spPr>
        <p:txBody>
          <a:bodyPr>
            <a:noAutofit/>
          </a:bodyPr>
          <a:lstStyle/>
          <a:p>
            <a:r>
              <a:rPr lang="en-US" sz="3200" dirty="0" smtClean="0"/>
              <a:t>Today, we are going to learn how Earth’s waters can move like Earth’s air does</a:t>
            </a:r>
          </a:p>
          <a:p>
            <a:r>
              <a:rPr lang="en-US" sz="3200" dirty="0" smtClean="0"/>
              <a:t>Turn your books to page 125.</a:t>
            </a:r>
          </a:p>
          <a:p>
            <a:r>
              <a:rPr lang="en-US" sz="3200" dirty="0" smtClean="0"/>
              <a:t>We will be focusing this week on Chapter 5, Sections 1 &amp; 2 – so this will be an important resource to study.</a:t>
            </a:r>
          </a:p>
          <a:p>
            <a:r>
              <a:rPr lang="en-US" sz="3200" dirty="0" smtClean="0"/>
              <a:t>After we get our notes, we will work with a partner to understand what we just read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09119"/>
            <a:ext cx="7313613" cy="1012433"/>
          </a:xfrm>
        </p:spPr>
        <p:txBody>
          <a:bodyPr>
            <a:normAutofit/>
          </a:bodyPr>
          <a:lstStyle/>
          <a:p>
            <a:r>
              <a:rPr lang="en-US" sz="3500" b="1" dirty="0" err="1" smtClean="0"/>
              <a:t>Streamlike</a:t>
            </a:r>
            <a:r>
              <a:rPr lang="en-US" sz="3500" b="1" dirty="0" smtClean="0"/>
              <a:t> movements of water.</a:t>
            </a:r>
            <a:endParaRPr lang="en-US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90" y="1333220"/>
            <a:ext cx="5912403" cy="436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46" y="5226127"/>
            <a:ext cx="8243652" cy="1387215"/>
          </a:xfrm>
        </p:spPr>
        <p:txBody>
          <a:bodyPr>
            <a:normAutofit fontScale="92500"/>
          </a:bodyPr>
          <a:lstStyle/>
          <a:p>
            <a:r>
              <a:rPr lang="en-US" sz="3500" b="1" dirty="0" err="1" smtClean="0"/>
              <a:t>Streamlike</a:t>
            </a:r>
            <a:r>
              <a:rPr lang="en-US" sz="3500" b="1" dirty="0" smtClean="0"/>
              <a:t> movements of water that occur at or near the surface of the ocean.</a:t>
            </a:r>
          </a:p>
          <a:p>
            <a:endParaRPr lang="en-US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23" y="1492625"/>
            <a:ext cx="6301202" cy="3279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3675"/>
            <a:ext cx="7313613" cy="1264024"/>
          </a:xfrm>
        </p:spPr>
        <p:txBody>
          <a:bodyPr/>
          <a:lstStyle/>
          <a:p>
            <a:r>
              <a:rPr lang="en-US" dirty="0" smtClean="0"/>
              <a:t>The Coriolis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80378"/>
            <a:ext cx="7313613" cy="1512143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The Earth’s rotation causes wind and surface currents to move in curved paths rather than in straight lines.</a:t>
            </a:r>
            <a:endParaRPr lang="en-US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39" y="1166273"/>
            <a:ext cx="37211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12"/>
            <a:ext cx="7313613" cy="1264024"/>
          </a:xfrm>
        </p:spPr>
        <p:txBody>
          <a:bodyPr/>
          <a:lstStyle/>
          <a:p>
            <a:r>
              <a:rPr lang="en-US" dirty="0" smtClean="0"/>
              <a:t>Deep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288588"/>
            <a:ext cx="7313613" cy="1512143"/>
          </a:xfrm>
        </p:spPr>
        <p:txBody>
          <a:bodyPr>
            <a:normAutofit/>
          </a:bodyPr>
          <a:lstStyle/>
          <a:p>
            <a:r>
              <a:rPr lang="en-US" sz="3500" b="1" dirty="0" err="1" smtClean="0"/>
              <a:t>Streamlike</a:t>
            </a:r>
            <a:r>
              <a:rPr lang="en-US" sz="3500" b="1" dirty="0" smtClean="0"/>
              <a:t> movements of ocean water far below the surface.</a:t>
            </a:r>
            <a:endParaRPr lang="en-US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85" y="1122988"/>
            <a:ext cx="5994400" cy="4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0916"/>
            <a:ext cx="7313613" cy="1264024"/>
          </a:xfrm>
        </p:spPr>
        <p:txBody>
          <a:bodyPr/>
          <a:lstStyle/>
          <a:p>
            <a:r>
              <a:rPr lang="en-US" dirty="0" smtClean="0"/>
              <a:t>Understanding the causes of currents:</a:t>
            </a:r>
            <a:br>
              <a:rPr lang="en-US" dirty="0" smtClean="0"/>
            </a:br>
            <a:r>
              <a:rPr lang="en-US" dirty="0" smtClean="0"/>
              <a:t>Working with a Partner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94" y="2518215"/>
            <a:ext cx="8790106" cy="4303338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Using the chapter section we just read about, answer the following questions on your Cornell Notes with a partner</a:t>
            </a:r>
          </a:p>
          <a:p>
            <a:pPr marL="457200" indent="-457200">
              <a:buAutoNum type="arabicParenBoth"/>
            </a:pPr>
            <a:r>
              <a:rPr lang="en-US" sz="3000" b="1" dirty="0" smtClean="0"/>
              <a:t>List the three factors that cause surface currents.</a:t>
            </a:r>
          </a:p>
          <a:p>
            <a:pPr marL="457200" indent="-457200">
              <a:buAutoNum type="arabicParenBoth"/>
            </a:pPr>
            <a:r>
              <a:rPr lang="en-US" sz="3000" b="1" dirty="0" smtClean="0"/>
              <a:t>List the three factors that cause deep currents.</a:t>
            </a:r>
          </a:p>
          <a:p>
            <a:pPr marL="457200" indent="-457200">
              <a:buAutoNum type="arabicParenBoth"/>
            </a:pPr>
            <a:r>
              <a:rPr lang="en-US" sz="3000" b="1" dirty="0" smtClean="0"/>
              <a:t>How are surface currents and deep currents different?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8068</TotalTime>
  <Words>510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Studio</vt:lpstr>
      <vt:lpstr>Catalyst (5 minutes)</vt:lpstr>
      <vt:lpstr>Doing your Homework really does help you!</vt:lpstr>
      <vt:lpstr>Not working hard really doesn’t help you ….</vt:lpstr>
      <vt:lpstr>Cornell Notes: Currents</vt:lpstr>
      <vt:lpstr>Ocean Currents</vt:lpstr>
      <vt:lpstr>Surface Currents</vt:lpstr>
      <vt:lpstr>The Coriolis Effect</vt:lpstr>
      <vt:lpstr>Deep Currents</vt:lpstr>
      <vt:lpstr>Understanding the causes of currents: Working with a Partner </vt:lpstr>
      <vt:lpstr>3 factors that cause Surface Currents</vt:lpstr>
      <vt:lpstr>3 factors that cause Deep Currents</vt:lpstr>
      <vt:lpstr>Homework tonight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</dc:title>
  <dc:creator>Anne McGuirk</dc:creator>
  <cp:lastModifiedBy>Anne McGuirk</cp:lastModifiedBy>
  <cp:revision>8</cp:revision>
  <dcterms:created xsi:type="dcterms:W3CDTF">2011-02-10T23:20:53Z</dcterms:created>
  <dcterms:modified xsi:type="dcterms:W3CDTF">2011-02-15T15:31:13Z</dcterms:modified>
</cp:coreProperties>
</file>