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63" r:id="rId3"/>
    <p:sldId id="257" r:id="rId4"/>
    <p:sldId id="264" r:id="rId5"/>
    <p:sldId id="267" r:id="rId6"/>
    <p:sldId id="265" r:id="rId7"/>
    <p:sldId id="266" r:id="rId8"/>
    <p:sldId id="261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36" d="100"/>
          <a:sy n="36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9948" y="609600"/>
            <a:ext cx="5404104" cy="3282696"/>
          </a:xfrm>
          <a:prstGeom prst="roundRect">
            <a:avLst>
              <a:gd name="adj" fmla="val 10522"/>
            </a:avLst>
          </a:prstGeom>
          <a:ln w="57150"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none"/>
        </p:style>
        <p:txBody>
          <a:bodyPr vert="horz" lIns="91440" tIns="182880" rIns="91440" bIns="18288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342900" indent="-342900" algn="ctr" defTabSz="914400" rtl="0" eaLnBrk="1" latinLnBrk="0" hangingPunct="1">
              <a:lnSpc>
                <a:spcPts val="5200"/>
              </a:lnSpc>
              <a:spcBef>
                <a:spcPts val="2000"/>
              </a:spcBef>
              <a:buSzPct val="80000"/>
              <a:buFont typeface="Wingdings" pitchFamily="2" charset="2"/>
              <a:buNone/>
              <a:defRPr sz="5400" b="1" kern="1200" baseline="0">
                <a:gradFill>
                  <a:gsLst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191000"/>
            <a:ext cx="5029200" cy="1447800"/>
          </a:xfr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7666B-1801-A246-AAC2-1ED19F570184}" type="datetimeFigureOut">
              <a:rPr lang="en-US" smtClean="0"/>
              <a:pPr/>
              <a:t>2/6/11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58020-E3D4-E544-BA9C-3C155ECBD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7666B-1801-A246-AAC2-1ED19F570184}" type="datetimeFigureOut">
              <a:rPr lang="en-US" smtClean="0"/>
              <a:pPr/>
              <a:t>2/6/11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58020-E3D4-E544-BA9C-3C155ECBD5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807293" cy="968189"/>
          </a:xfr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b">
            <a:noAutofit/>
            <a:sp3d extrusionH="12700">
              <a:extrusionClr>
                <a:schemeClr val="bg1"/>
              </a:extrusionClr>
            </a:sp3d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b="1" kern="1200" baseline="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807293" cy="3585882"/>
          </a:xfr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0" indent="0">
              <a:lnSpc>
                <a:spcPct val="110000"/>
              </a:lnSpc>
              <a:buNone/>
              <a:defRPr sz="20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00600" y="671514"/>
            <a:ext cx="3810000" cy="4599734"/>
          </a:xfrm>
          <a:prstGeom prst="roundRect">
            <a:avLst>
              <a:gd name="adj" fmla="val 439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vert="horz" lIns="91440" tIns="45720" rIns="91440" bIns="45720" rtlCol="0">
            <a:noAutofit/>
            <a:scene3d>
              <a:camera prst="orthographicFront"/>
              <a:lightRig rig="chilly" dir="t"/>
            </a:scene3d>
            <a:sp3d extrusionH="6350">
              <a:bevelT w="19050" h="12700" prst="softRound"/>
              <a:extrusionClr>
                <a:schemeClr val="bg1"/>
              </a:extrusionClr>
            </a:sp3d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SzPct val="80000"/>
              <a:buFont typeface="Wingdings" pitchFamily="2" charset="2"/>
              <a:buNone/>
              <a:defRPr sz="24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innerShdw blurRad="63500" dist="25400" dir="10800000">
                    <a:schemeClr val="bg1">
                      <a:alpha val="50000"/>
                    </a:schemeClr>
                  </a:inn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30306"/>
            <a:ext cx="5484813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47839"/>
            <a:ext cx="7823200" cy="4316411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7666B-1801-A246-AAC2-1ED19F570184}" type="datetimeFigureOut">
              <a:rPr lang="en-US" smtClean="0"/>
              <a:pPr/>
              <a:t>2/6/11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58020-E3D4-E544-BA9C-3C155ECBD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2082" y="389966"/>
            <a:ext cx="1524000" cy="5736198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399" y="644525"/>
            <a:ext cx="6399213" cy="5419726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7666B-1801-A246-AAC2-1ED19F570184}" type="datetimeFigureOut">
              <a:rPr lang="en-US" smtClean="0"/>
              <a:pPr/>
              <a:t>2/6/11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58020-E3D4-E544-BA9C-3C155ECBD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7666B-1801-A246-AAC2-1ED19F570184}" type="datetimeFigureOut">
              <a:rPr lang="en-US" smtClean="0"/>
              <a:pPr/>
              <a:t>2/6/11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58020-E3D4-E544-BA9C-3C155ECBD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881187" y="631824"/>
            <a:ext cx="5407025" cy="3281363"/>
          </a:xfrm>
          <a:prstGeom prst="roundRect">
            <a:avLst>
              <a:gd name="adj" fmla="val 888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368" y="4495800"/>
            <a:ext cx="7827264" cy="1219200"/>
          </a:xfrm>
        </p:spPr>
        <p:txBody>
          <a:bodyPr anchor="b" anchorCtr="0">
            <a:noAutofit/>
          </a:bodyPr>
          <a:lstStyle>
            <a:lvl1pPr>
              <a:lnSpc>
                <a:spcPts val="5200"/>
              </a:lnSpc>
              <a:defRPr sz="48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" y="5715000"/>
            <a:ext cx="7827264" cy="501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21132"/>
            <a:ext cx="2133600" cy="300318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6B7666B-1801-A246-AAC2-1ED19F570184}" type="datetimeFigureOut">
              <a:rPr lang="en-US" smtClean="0"/>
              <a:pPr/>
              <a:t>2/6/11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12541"/>
            <a:ext cx="2895600" cy="300318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12541"/>
            <a:ext cx="2133600" cy="300318"/>
          </a:xfrm>
        </p:spPr>
        <p:txBody>
          <a:bodyPr/>
          <a:lstStyle>
            <a:lvl1pPr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BE58020-E3D4-E544-BA9C-3C155ECBD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2424953"/>
            <a:ext cx="7823200" cy="1474788"/>
          </a:xfrm>
        </p:spPr>
        <p:txBody>
          <a:bodyPr anchor="b" anchorCtr="0"/>
          <a:lstStyle>
            <a:lvl1pPr algn="ctr">
              <a:defRPr sz="4800" b="1" cap="none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3100" y="3913188"/>
            <a:ext cx="7823200" cy="5546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7666B-1801-A246-AAC2-1ED19F570184}" type="datetimeFigureOut">
              <a:rPr lang="en-US" smtClean="0"/>
              <a:pPr/>
              <a:t>2/6/11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58020-E3D4-E544-BA9C-3C155ECBD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47838"/>
            <a:ext cx="3563470" cy="4316786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747838"/>
            <a:ext cx="3565526" cy="4316786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7666B-1801-A246-AAC2-1ED19F570184}" type="datetimeFigureOut">
              <a:rPr lang="en-US" smtClean="0"/>
              <a:pPr/>
              <a:t>2/6/11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58020-E3D4-E544-BA9C-3C155ECBD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98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398" y="2271713"/>
            <a:ext cx="3566160" cy="379291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71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71" y="2271713"/>
            <a:ext cx="3566160" cy="379291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7666B-1801-A246-AAC2-1ED19F570184}" type="datetimeFigureOut">
              <a:rPr lang="en-US" smtClean="0"/>
              <a:pPr/>
              <a:t>2/6/11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58020-E3D4-E544-BA9C-3C155ECBD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7666B-1801-A246-AAC2-1ED19F570184}" type="datetimeFigureOut">
              <a:rPr lang="en-US" smtClean="0"/>
              <a:pPr/>
              <a:t>2/6/11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58020-E3D4-E544-BA9C-3C155ECBD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7666B-1801-A246-AAC2-1ED19F570184}" type="datetimeFigureOut">
              <a:rPr lang="en-US" smtClean="0"/>
              <a:pPr/>
              <a:t>2/6/11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58020-E3D4-E544-BA9C-3C155ECBD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794760" cy="968189"/>
          </a:xfrm>
        </p:spPr>
        <p:txBody>
          <a:bodyPr anchor="b"/>
          <a:lstStyle>
            <a:lvl1pPr algn="l">
              <a:lnSpc>
                <a:spcPts val="40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658906"/>
            <a:ext cx="3794760" cy="5405719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>
                <a:effectLst/>
              </a:defRPr>
            </a:lvl1pPr>
            <a:lvl2pPr>
              <a:spcBef>
                <a:spcPts val="2000"/>
              </a:spcBef>
              <a:defRPr sz="2000">
                <a:effectLst/>
              </a:defRPr>
            </a:lvl2pPr>
            <a:lvl3pPr>
              <a:spcBef>
                <a:spcPts val="2000"/>
              </a:spcBef>
              <a:defRPr sz="1800">
                <a:effectLst/>
              </a:defRPr>
            </a:lvl3pPr>
            <a:lvl4pPr>
              <a:spcBef>
                <a:spcPts val="2000"/>
              </a:spcBef>
              <a:defRPr sz="1800">
                <a:effectLst/>
              </a:defRPr>
            </a:lvl4pPr>
            <a:lvl5pPr>
              <a:spcBef>
                <a:spcPts val="2000"/>
              </a:spcBef>
              <a:defRPr sz="1800"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794760" cy="38144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7666B-1801-A246-AAC2-1ED19F570184}" type="datetimeFigureOut">
              <a:rPr lang="en-US" smtClean="0"/>
              <a:pPr/>
              <a:t>2/6/11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58020-E3D4-E544-BA9C-3C155ECBD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  <a:prstGeom prst="rect">
            <a:avLst/>
          </a:prstGeo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ctr">
            <a:noAutofit/>
            <a:sp3d extrusionH="12700">
              <a:extrusionClr>
                <a:schemeClr val="bg1"/>
              </a:extrusionClr>
            </a:sp3d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47838"/>
            <a:ext cx="7313613" cy="4303338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25988"/>
            <a:ext cx="2133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66B7666B-1801-A246-AAC2-1ED19F570184}" type="datetimeFigureOut">
              <a:rPr lang="en-US" smtClean="0"/>
              <a:pPr/>
              <a:t>2/6/11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25988"/>
            <a:ext cx="2895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25988"/>
            <a:ext cx="2133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4BE58020-E3D4-E544-BA9C-3C155ECBD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lnSpc>
          <a:spcPts val="5600"/>
        </a:lnSpc>
        <a:spcBef>
          <a:spcPct val="0"/>
        </a:spcBef>
        <a:buNone/>
        <a:defRPr sz="5400" b="1" kern="1200" baseline="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SzPct val="80000"/>
        <a:buFont typeface="Wingdings" pitchFamily="2" charset="2"/>
        <a:buChar char="l"/>
        <a:defRPr sz="24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22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20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18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18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quia.com/web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-125356"/>
            <a:ext cx="7313613" cy="1264024"/>
          </a:xfrm>
        </p:spPr>
        <p:txBody>
          <a:bodyPr/>
          <a:lstStyle/>
          <a:p>
            <a:r>
              <a:rPr lang="en-US" dirty="0" smtClean="0"/>
              <a:t>Catalyst (5 minutes)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" y="867995"/>
            <a:ext cx="9144000" cy="5719332"/>
          </a:xfrm>
        </p:spPr>
        <p:txBody>
          <a:bodyPr>
            <a:noAutofit/>
          </a:bodyPr>
          <a:lstStyle/>
          <a:p>
            <a:pPr marL="457200" indent="-457200">
              <a:buAutoNum type="arabicParenBoth"/>
            </a:pPr>
            <a:r>
              <a:rPr lang="en-US" sz="2600" b="1" dirty="0" smtClean="0"/>
              <a:t>Correctly list the layers of the atmosphere from the lowermost layer to the outermost layer.</a:t>
            </a:r>
          </a:p>
          <a:p>
            <a:pPr marL="457200" indent="-457200">
              <a:buAutoNum type="arabicParenBoth"/>
            </a:pPr>
            <a:r>
              <a:rPr lang="en-US" sz="2600" b="1" dirty="0" smtClean="0"/>
              <a:t>Match the following definitions to the terms we learned on Wednesday (radiation, thermal conduction, convection).</a:t>
            </a:r>
          </a:p>
          <a:p>
            <a:pPr marL="800100" lvl="1" indent="-457200">
              <a:buFont typeface="Arial"/>
              <a:buChar char="•"/>
            </a:pPr>
            <a:r>
              <a:rPr lang="en-US" sz="2600" b="1" i="1" dirty="0" smtClean="0"/>
              <a:t>Circular movement of air that is responsible for our winds (i.e. sea breezes and land breezes</a:t>
            </a:r>
            <a:r>
              <a:rPr lang="en-US" sz="2600" b="1" i="1" dirty="0" smtClean="0"/>
              <a:t>)</a:t>
            </a:r>
          </a:p>
          <a:p>
            <a:pPr marL="800100" lvl="1" indent="-457200">
              <a:buFont typeface="Arial"/>
              <a:buChar char="•"/>
            </a:pPr>
            <a:r>
              <a:rPr lang="en-US" sz="2600" b="1" i="1" dirty="0" smtClean="0"/>
              <a:t>When </a:t>
            </a:r>
            <a:r>
              <a:rPr lang="en-US" sz="2600" b="1" i="1" dirty="0" smtClean="0"/>
              <a:t>air molecules come into direct contact with warm land, the heat from the land is transferred to heat the </a:t>
            </a:r>
            <a:r>
              <a:rPr lang="en-US" sz="2600" b="1" i="1" dirty="0" smtClean="0"/>
              <a:t>air.</a:t>
            </a:r>
          </a:p>
          <a:p>
            <a:pPr marL="800100" lvl="1" indent="-457200">
              <a:buFont typeface="Arial"/>
              <a:buChar char="•"/>
            </a:pPr>
            <a:r>
              <a:rPr lang="en-US" sz="2600" b="1" i="1" dirty="0" smtClean="0"/>
              <a:t>This </a:t>
            </a:r>
            <a:r>
              <a:rPr lang="en-US" sz="2600" b="1" i="1" dirty="0" smtClean="0"/>
              <a:t>heat transfer is responsible for the Sun’s thermal energy reaching</a:t>
            </a:r>
            <a:r>
              <a:rPr lang="en-US" sz="2600" b="1" i="1" dirty="0" smtClean="0"/>
              <a:t> </a:t>
            </a:r>
            <a:r>
              <a:rPr lang="en-US" sz="2600" b="1" i="1" dirty="0" smtClean="0"/>
              <a:t>the</a:t>
            </a:r>
            <a:r>
              <a:rPr lang="en-US" sz="2600" b="1" i="1" dirty="0" smtClean="0"/>
              <a:t> </a:t>
            </a:r>
            <a:r>
              <a:rPr lang="en-US" sz="2600" b="1" i="1" dirty="0" smtClean="0"/>
              <a:t>Earth's surface.</a:t>
            </a:r>
          </a:p>
          <a:p>
            <a:pPr marL="457200" indent="-457200">
              <a:buAutoNum type="arabicParenBoth"/>
            </a:pPr>
            <a:r>
              <a:rPr lang="en-US" sz="2600" b="1" dirty="0" smtClean="0"/>
              <a:t>What kind of breeze is likely to occur near the sea during the night?  Why is this?</a:t>
            </a:r>
            <a:endParaRPr lang="en-US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914400" y="-90060"/>
            <a:ext cx="7313613" cy="126402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Weekly Quiz #</a:t>
            </a:r>
            <a:r>
              <a:rPr lang="en-US" dirty="0" smtClean="0">
                <a:ea typeface="+mj-ea"/>
                <a:cs typeface="+mj-cs"/>
              </a:rPr>
              <a:t>18 </a:t>
            </a:r>
            <a:r>
              <a:rPr lang="en-US" dirty="0" smtClean="0">
                <a:ea typeface="+mj-ea"/>
                <a:cs typeface="+mj-cs"/>
              </a:rPr>
              <a:t>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2634"/>
            <a:ext cx="9143999" cy="59012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sz="2800" dirty="0" smtClean="0">
                <a:ea typeface="+mn-ea"/>
                <a:cs typeface="+mn-cs"/>
              </a:rPr>
              <a:t>You will have the remainder of the class period to work on your quiz</a:t>
            </a:r>
            <a:endParaRPr lang="en-US" sz="2800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sz="2800" b="1" dirty="0" smtClean="0">
                <a:ea typeface="+mn-ea"/>
                <a:cs typeface="+mn-cs"/>
              </a:rPr>
              <a:t>THIS </a:t>
            </a:r>
            <a:r>
              <a:rPr lang="en-US" sz="2800" b="1" dirty="0" smtClean="0">
                <a:ea typeface="+mn-ea"/>
                <a:cs typeface="+mn-cs"/>
              </a:rPr>
              <a:t>ROOM IS TO REMAIN </a:t>
            </a:r>
            <a:r>
              <a:rPr lang="en-US" sz="2800" b="1" u="sng" dirty="0" smtClean="0">
                <a:ea typeface="+mn-ea"/>
                <a:cs typeface="+mn-cs"/>
              </a:rPr>
              <a:t>ABSOLUTELY</a:t>
            </a:r>
            <a:r>
              <a:rPr lang="en-US" sz="2800" b="1" dirty="0" smtClean="0">
                <a:ea typeface="+mn-ea"/>
                <a:cs typeface="+mn-cs"/>
              </a:rPr>
              <a:t> SILENT!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sz="2800" b="1" dirty="0" smtClean="0">
                <a:ea typeface="+mn-ea"/>
                <a:cs typeface="+mn-cs"/>
              </a:rPr>
              <a:t>TAKE YOUR TIME, SHOW WHAT YOU KNOW, &amp; GOOD LUCK!</a:t>
            </a:r>
            <a:endParaRPr lang="en-US" sz="2800" b="1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sz="2800" b="1" dirty="0" smtClean="0"/>
              <a:t>I will distribute new quiz trackers for our Weather Unit on Friday, when we take our next weekly quiz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sz="2800" b="1" dirty="0" smtClean="0"/>
              <a:t>When </a:t>
            </a:r>
            <a:r>
              <a:rPr lang="en-US" sz="2800" b="1" dirty="0" smtClean="0"/>
              <a:t>you are done with your quiz today, </a:t>
            </a:r>
            <a:r>
              <a:rPr lang="en-US" sz="2800" b="1" u="sng" dirty="0" smtClean="0"/>
              <a:t>GET CAUGHT UP ON STUDY ISLAND </a:t>
            </a:r>
            <a:r>
              <a:rPr lang="en-US" sz="2800" b="1" dirty="0" smtClean="0"/>
              <a:t>with your Island Friday </a:t>
            </a:r>
            <a:r>
              <a:rPr lang="en-US" sz="2800" b="1" dirty="0" smtClean="0"/>
              <a:t>tracker (</a:t>
            </a:r>
            <a:r>
              <a:rPr lang="en-US" sz="2800" b="1" i="1" dirty="0" smtClean="0"/>
              <a:t>Ms. McGuirk will collect them as your ticket out of the door</a:t>
            </a:r>
            <a:r>
              <a:rPr lang="en-US" sz="2800" b="1" dirty="0" smtClean="0"/>
              <a:t>)</a:t>
            </a:r>
            <a:endParaRPr lang="en-US" sz="2800" dirty="0" smtClean="0">
              <a:ea typeface="+mn-ea"/>
              <a:cs typeface="+mn-cs"/>
            </a:endParaRP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endParaRPr lang="en-US" sz="2800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1251"/>
            <a:ext cx="9144000" cy="1264024"/>
          </a:xfrm>
        </p:spPr>
        <p:txBody>
          <a:bodyPr/>
          <a:lstStyle/>
          <a:p>
            <a:r>
              <a:rPr lang="en-US" dirty="0" smtClean="0"/>
              <a:t>This Week’s Schedule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3897" y="1242773"/>
          <a:ext cx="8561116" cy="4970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5897"/>
                <a:gridCol w="5245219"/>
              </a:tblGrid>
              <a:tr h="880995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Monday, 2/14</a:t>
                      </a:r>
                    </a:p>
                    <a:p>
                      <a:r>
                        <a:rPr lang="en-US" sz="2800" b="1" dirty="0" smtClean="0"/>
                        <a:t>Weekly Quiz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2400" b="1" baseline="0" dirty="0" smtClean="0"/>
                        <a:t>Solar Energy &amp; the Atmosphere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2400" b="1" baseline="0" dirty="0" smtClean="0"/>
                        <a:t> Weekly Quiz 18</a:t>
                      </a:r>
                      <a:endParaRPr lang="en-US" sz="2400" b="1" dirty="0"/>
                    </a:p>
                  </a:txBody>
                  <a:tcPr/>
                </a:tc>
              </a:tr>
              <a:tr h="1006333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Tuesday, 2/15</a:t>
                      </a:r>
                    </a:p>
                    <a:p>
                      <a:r>
                        <a:rPr lang="en-US" sz="2800" b="1" dirty="0" smtClean="0"/>
                        <a:t>*</a:t>
                      </a:r>
                      <a:r>
                        <a:rPr lang="en-US" sz="2800" b="1" i="1" dirty="0" smtClean="0"/>
                        <a:t> Homework tonight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- Cornell Notes:</a:t>
                      </a:r>
                      <a:r>
                        <a:rPr lang="en-US" sz="2400" b="1" baseline="0" dirty="0" smtClean="0"/>
                        <a:t> Ocean Currents</a:t>
                      </a:r>
                      <a:endParaRPr lang="en-US" sz="2400" b="1" dirty="0"/>
                    </a:p>
                  </a:txBody>
                  <a:tcPr/>
                </a:tc>
              </a:tr>
              <a:tr h="1006333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Wednesday, 2/16</a:t>
                      </a:r>
                    </a:p>
                    <a:p>
                      <a:r>
                        <a:rPr lang="en-US" sz="2800" b="1" i="1" dirty="0" smtClean="0"/>
                        <a:t>* Homework tonight</a:t>
                      </a:r>
                      <a:endParaRPr lang="en-US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- Reading</a:t>
                      </a:r>
                      <a:r>
                        <a:rPr lang="en-US" sz="2400" b="1" baseline="0" dirty="0" smtClean="0"/>
                        <a:t> homework due</a:t>
                      </a:r>
                      <a:r>
                        <a:rPr lang="en-US" sz="2400" b="1" dirty="0" smtClean="0"/>
                        <a:t> </a:t>
                      </a:r>
                    </a:p>
                    <a:p>
                      <a:r>
                        <a:rPr lang="en-US" sz="2400" b="1" dirty="0" smtClean="0"/>
                        <a:t>- Ocean Currents of the World</a:t>
                      </a:r>
                      <a:endParaRPr lang="en-US" sz="2400" b="1" dirty="0"/>
                    </a:p>
                  </a:txBody>
                  <a:tcPr/>
                </a:tc>
              </a:tr>
              <a:tr h="1006333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Thursday, 2/17</a:t>
                      </a:r>
                    </a:p>
                    <a:p>
                      <a:r>
                        <a:rPr lang="en-US" sz="2800" b="1" dirty="0" smtClean="0"/>
                        <a:t>*</a:t>
                      </a:r>
                      <a:r>
                        <a:rPr lang="en-US" sz="2800" b="1" i="1" dirty="0" smtClean="0"/>
                        <a:t> Study tonight!!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- Group practice</a:t>
                      </a:r>
                      <a:r>
                        <a:rPr lang="en-US" sz="2400" b="1" baseline="0" dirty="0" smtClean="0"/>
                        <a:t> of ocean currents</a:t>
                      </a:r>
                      <a:endParaRPr lang="en-US" sz="2400" b="1" dirty="0"/>
                    </a:p>
                  </a:txBody>
                  <a:tcPr/>
                </a:tc>
              </a:tr>
              <a:tr h="1006333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Friday, 2/18</a:t>
                      </a:r>
                    </a:p>
                    <a:p>
                      <a:r>
                        <a:rPr lang="en-US" sz="2800" b="1" dirty="0" smtClean="0"/>
                        <a:t>Weekly</a:t>
                      </a:r>
                      <a:r>
                        <a:rPr lang="en-US" sz="2800" b="1" baseline="0" dirty="0" smtClean="0"/>
                        <a:t> Quiz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2400" b="1" dirty="0" smtClean="0"/>
                        <a:t>Wednesday</a:t>
                      </a:r>
                      <a:r>
                        <a:rPr lang="en-US" sz="2400" b="1" baseline="0" dirty="0" smtClean="0"/>
                        <a:t> night homework due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2400" b="1" baseline="0" dirty="0" smtClean="0"/>
                        <a:t> Weekly Quiz 19: Ocean Currents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01327" y="5255422"/>
            <a:ext cx="1564724" cy="824309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4926"/>
            <a:ext cx="9144000" cy="658706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3200" b="1" dirty="0" smtClean="0">
                <a:ea typeface="+mn-ea"/>
                <a:cs typeface="+mn-cs"/>
              </a:rPr>
              <a:t>Put together</a:t>
            </a:r>
            <a:r>
              <a:rPr lang="en-US" sz="3200" b="1" dirty="0" smtClean="0">
                <a:ea typeface="+mn-ea"/>
                <a:cs typeface="+mn-cs"/>
              </a:rPr>
              <a:t> last week’s </a:t>
            </a:r>
            <a:r>
              <a:rPr lang="en-US" sz="3200" b="1" dirty="0" smtClean="0">
                <a:ea typeface="+mn-ea"/>
                <a:cs typeface="+mn-cs"/>
              </a:rPr>
              <a:t>catalysts for collection!</a:t>
            </a:r>
            <a:r>
              <a:rPr lang="en-US" sz="3200" b="1" dirty="0" smtClean="0">
                <a:ea typeface="+mn-ea"/>
                <a:cs typeface="+mn-cs"/>
              </a:rPr>
              <a:t> </a:t>
            </a:r>
            <a:r>
              <a:rPr lang="en-US" sz="3200" b="1" dirty="0" smtClean="0"/>
              <a:t> (6-01 &amp; 6-02, you have Tuesday &amp; today’s</a:t>
            </a:r>
            <a:r>
              <a:rPr lang="en-US" sz="3200" b="1" dirty="0" smtClean="0">
                <a:ea typeface="+mn-ea"/>
                <a:cs typeface="+mn-cs"/>
              </a:rPr>
              <a:t>) </a:t>
            </a:r>
            <a:endParaRPr lang="en-US" sz="3200" b="1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3200" b="1" dirty="0" smtClean="0">
                <a:ea typeface="+mn-ea"/>
                <a:cs typeface="+mn-cs"/>
              </a:rPr>
              <a:t>Homework from</a:t>
            </a:r>
            <a:r>
              <a:rPr lang="en-US" sz="3200" b="1" dirty="0" smtClean="0">
                <a:ea typeface="+mn-ea"/>
                <a:cs typeface="+mn-cs"/>
              </a:rPr>
              <a:t> Monday &amp; </a:t>
            </a:r>
            <a:r>
              <a:rPr lang="en-US" sz="3200" b="1" dirty="0" smtClean="0">
                <a:ea typeface="+mn-ea"/>
                <a:cs typeface="+mn-cs"/>
              </a:rPr>
              <a:t>Wednesday Night: </a:t>
            </a:r>
            <a:r>
              <a:rPr lang="en-US" sz="3200" b="1" u="sng" dirty="0" smtClean="0">
                <a:ea typeface="+mn-ea"/>
                <a:cs typeface="+mn-cs"/>
              </a:rPr>
              <a:t>Homework </a:t>
            </a:r>
            <a:r>
              <a:rPr lang="en-US" sz="3200" b="1" dirty="0" smtClean="0">
                <a:ea typeface="+mn-ea"/>
                <a:cs typeface="+mn-cs"/>
              </a:rPr>
              <a:t>Section of your binder!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3200" b="1" dirty="0" smtClean="0"/>
              <a:t>Cornell Notes: </a:t>
            </a:r>
            <a:r>
              <a:rPr lang="en-US" sz="3200" b="1" u="sng" dirty="0" err="1" smtClean="0"/>
              <a:t>Classwork</a:t>
            </a:r>
            <a:r>
              <a:rPr lang="en-US" sz="3200" b="1" u="sng" dirty="0" smtClean="0"/>
              <a:t> </a:t>
            </a:r>
            <a:r>
              <a:rPr lang="en-US" sz="3200" b="1" dirty="0" smtClean="0"/>
              <a:t>Section of your binder</a:t>
            </a:r>
            <a:endParaRPr lang="en-US" sz="3200" b="1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3200" b="1" dirty="0" smtClean="0">
                <a:ea typeface="+mn-ea"/>
                <a:cs typeface="+mn-cs"/>
              </a:rPr>
              <a:t>Make sure your papers are organized by date!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3200" b="1" dirty="0" smtClean="0">
                <a:ea typeface="+mn-ea"/>
                <a:cs typeface="+mn-cs"/>
              </a:rPr>
              <a:t>Nothing should be in the pockets of your folder or binder</a:t>
            </a:r>
            <a:r>
              <a:rPr lang="en-US" sz="3200" b="1" dirty="0" smtClean="0"/>
              <a:t>!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3200" b="1" dirty="0" smtClean="0"/>
              <a:t>Add 8 </a:t>
            </a:r>
            <a:r>
              <a:rPr lang="en-US" sz="3200" b="1" dirty="0" err="1" smtClean="0"/>
              <a:t>notecards</a:t>
            </a:r>
            <a:r>
              <a:rPr lang="en-US" sz="3200" b="1" dirty="0" smtClean="0"/>
              <a:t> behind the yellow Weather </a:t>
            </a:r>
            <a:r>
              <a:rPr lang="en-US" sz="3200" b="1" dirty="0" err="1" smtClean="0"/>
              <a:t>notecard</a:t>
            </a:r>
            <a:r>
              <a:rPr lang="en-US" sz="3200" b="1" dirty="0" smtClean="0"/>
              <a:t>- you now have 109!!!</a:t>
            </a: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57979"/>
            <a:ext cx="9144000" cy="1264024"/>
          </a:xfrm>
        </p:spPr>
        <p:txBody>
          <a:bodyPr/>
          <a:lstStyle/>
          <a:p>
            <a:r>
              <a:rPr lang="en-US" sz="5000" dirty="0" smtClean="0"/>
              <a:t>Order the Atmosphere’s Layers!</a:t>
            </a:r>
            <a:endParaRPr lang="en-US" sz="5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11818" y="1213302"/>
            <a:ext cx="8632182" cy="5644698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b="1" dirty="0" smtClean="0"/>
              <a:t>If you sit by someone in your row, you make work with them quietly.</a:t>
            </a:r>
          </a:p>
          <a:p>
            <a:pPr>
              <a:spcBef>
                <a:spcPts val="800"/>
              </a:spcBef>
            </a:pPr>
            <a:r>
              <a:rPr lang="en-US" b="1" dirty="0" smtClean="0"/>
              <a:t>Take the paperclip off your stack.</a:t>
            </a:r>
          </a:p>
          <a:p>
            <a:pPr>
              <a:spcBef>
                <a:spcPts val="800"/>
              </a:spcBef>
            </a:pPr>
            <a:r>
              <a:rPr lang="en-US" b="1" dirty="0" smtClean="0"/>
              <a:t>Find “Earth’s Surface” and place it at the bottom of your desk</a:t>
            </a:r>
          </a:p>
          <a:p>
            <a:pPr>
              <a:spcBef>
                <a:spcPts val="800"/>
              </a:spcBef>
            </a:pPr>
            <a:r>
              <a:rPr lang="en-US" b="1" dirty="0" smtClean="0"/>
              <a:t>Then find “Outer Space” and place it at the top of your desk.</a:t>
            </a:r>
          </a:p>
          <a:p>
            <a:pPr>
              <a:spcBef>
                <a:spcPts val="800"/>
              </a:spcBef>
            </a:pPr>
            <a:r>
              <a:rPr lang="en-US" b="1" dirty="0" smtClean="0"/>
              <a:t>Order the layers of the atmosphere, from the closest to the Earth’s surface, to the closest to outer space.</a:t>
            </a:r>
          </a:p>
          <a:p>
            <a:pPr>
              <a:spcBef>
                <a:spcPts val="800"/>
              </a:spcBef>
            </a:pPr>
            <a:r>
              <a:rPr lang="en-US" b="1" dirty="0" smtClean="0"/>
              <a:t>Then, match the definitions of the layers with the layers you have ordered!</a:t>
            </a:r>
          </a:p>
          <a:p>
            <a:pPr>
              <a:spcBef>
                <a:spcPts val="800"/>
              </a:spcBef>
            </a:pPr>
            <a:r>
              <a:rPr lang="en-US" b="1" dirty="0" smtClean="0"/>
              <a:t>When you are finished,</a:t>
            </a:r>
            <a:r>
              <a:rPr lang="en-US" b="1" dirty="0" smtClean="0"/>
              <a:t> put the Earth’s surface at the top and Outer Space at the bottom and reorder them!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212"/>
            <a:ext cx="9144000" cy="1264024"/>
          </a:xfrm>
        </p:spPr>
        <p:txBody>
          <a:bodyPr/>
          <a:lstStyle/>
          <a:p>
            <a:r>
              <a:rPr lang="en-US" dirty="0" smtClean="0"/>
              <a:t>Turn over your Online Investigation worksheet</a:t>
            </a:r>
            <a:endParaRPr lang="en-US" dirty="0"/>
          </a:p>
        </p:txBody>
      </p:sp>
      <p:sp>
        <p:nvSpPr>
          <p:cNvPr id="4" name="Sun 3"/>
          <p:cNvSpPr/>
          <p:nvPr/>
        </p:nvSpPr>
        <p:spPr>
          <a:xfrm>
            <a:off x="520433" y="1290926"/>
            <a:ext cx="1665384" cy="1415845"/>
          </a:xfrm>
          <a:prstGeom prst="sun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Bent Arrow 4"/>
          <p:cNvSpPr/>
          <p:nvPr/>
        </p:nvSpPr>
        <p:spPr>
          <a:xfrm>
            <a:off x="5808033" y="3258526"/>
            <a:ext cx="999230" cy="1478308"/>
          </a:xfrm>
          <a:prstGeom prst="ben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Bent Arrow 5"/>
          <p:cNvSpPr/>
          <p:nvPr/>
        </p:nvSpPr>
        <p:spPr>
          <a:xfrm rot="10800000">
            <a:off x="6807264" y="3456317"/>
            <a:ext cx="1025226" cy="1478308"/>
          </a:xfrm>
          <a:prstGeom prst="bentArrow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 rot="4415300">
            <a:off x="798857" y="3277682"/>
            <a:ext cx="2145743" cy="633579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3324827">
            <a:off x="1634853" y="2832901"/>
            <a:ext cx="2145743" cy="633579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6032833">
            <a:off x="-375399" y="3339258"/>
            <a:ext cx="2145743" cy="633579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981364" y="5778250"/>
            <a:ext cx="856545" cy="686396"/>
          </a:xfrm>
          <a:prstGeom prst="up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>
            <a:off x="2070529" y="5805724"/>
            <a:ext cx="856545" cy="686396"/>
          </a:xfrm>
          <a:prstGeom prst="up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3180511" y="5812377"/>
            <a:ext cx="856545" cy="686396"/>
          </a:xfrm>
          <a:prstGeom prst="up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205838" y="6381362"/>
            <a:ext cx="33775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Earth’s Surface</a:t>
            </a:r>
            <a:endParaRPr lang="en-US" sz="3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72766" y="1555088"/>
            <a:ext cx="110998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 smtClean="0"/>
              <a:t>#1</a:t>
            </a:r>
            <a:endParaRPr lang="en-US" sz="45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83209" y="5888638"/>
            <a:ext cx="110998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 smtClean="0"/>
              <a:t>#2</a:t>
            </a:r>
            <a:endParaRPr lang="en-US" sz="45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252272" y="3602646"/>
            <a:ext cx="110998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 smtClean="0"/>
              <a:t>#3</a:t>
            </a:r>
            <a:endParaRPr lang="en-US" sz="4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Breeze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974" y="1950687"/>
            <a:ext cx="8424035" cy="38376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 Breeze</a:t>
            </a:r>
            <a:endParaRPr lang="en-US" dirty="0"/>
          </a:p>
        </p:txBody>
      </p:sp>
      <p:pic>
        <p:nvPicPr>
          <p:cNvPr id="4" name="Content Placeholder 3" descr="0607.8.2 Sea Breeze Diagram.jpg"/>
          <p:cNvPicPr>
            <a:picLocks noGrp="1" noChangeAspect="1"/>
          </p:cNvPicPr>
          <p:nvPr>
            <p:ph idx="1"/>
          </p:nvPr>
        </p:nvPicPr>
        <p:blipFill>
          <a:blip r:embed="rId2"/>
          <a:srcRect l="-3168" r="-3168"/>
          <a:stretch>
            <a:fillRect/>
          </a:stretch>
        </p:blipFill>
        <p:spPr>
          <a:xfrm>
            <a:off x="498056" y="1492625"/>
            <a:ext cx="8211538" cy="48316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993" y="312320"/>
            <a:ext cx="8727654" cy="62671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Get out your </a:t>
            </a:r>
            <a:br>
              <a:rPr lang="en-US" dirty="0" smtClean="0"/>
            </a:br>
            <a:r>
              <a:rPr lang="en-US" i="1" dirty="0" smtClean="0"/>
              <a:t>Online Investigation Worksheet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your </a:t>
            </a:r>
            <a:r>
              <a:rPr lang="en-US" i="1" dirty="0" smtClean="0"/>
              <a:t>Island Friday Tracker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your</a:t>
            </a:r>
            <a:r>
              <a:rPr lang="en-US" i="1" dirty="0" smtClean="0"/>
              <a:t> laptop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and a </a:t>
            </a:r>
            <a:r>
              <a:rPr lang="en-US" i="1" dirty="0" smtClean="0"/>
              <a:t>pencil.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PUT EVERYTHING ELSE AWAY.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0" y="-202778"/>
            <a:ext cx="9144000" cy="14128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000" u="sng" dirty="0" smtClean="0">
                <a:ea typeface="+mj-ea"/>
                <a:cs typeface="+mj-cs"/>
              </a:rPr>
              <a:t>Your Quiz today on </a:t>
            </a:r>
            <a:r>
              <a:rPr lang="en-US" sz="5000" u="sng" dirty="0" err="1" smtClean="0">
                <a:ea typeface="+mj-ea"/>
                <a:cs typeface="+mj-cs"/>
              </a:rPr>
              <a:t>Quia</a:t>
            </a:r>
            <a:endParaRPr lang="en-US" sz="5000" u="sng" dirty="0" smtClean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38" y="964852"/>
            <a:ext cx="8653462" cy="567871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sz="3200" b="1" dirty="0" smtClean="0">
                <a:ea typeface="+mn-ea"/>
                <a:cs typeface="+mn-cs"/>
              </a:rPr>
              <a:t>Put away all notes, papers, and note cards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sz="3200" dirty="0" smtClean="0">
                <a:ea typeface="+mn-ea"/>
                <a:cs typeface="+mn-cs"/>
              </a:rPr>
              <a:t>Get out your laptop from its laptop sleeve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sz="3200" dirty="0" smtClean="0">
                <a:ea typeface="+mn-ea"/>
                <a:cs typeface="+mn-cs"/>
              </a:rPr>
              <a:t>Get onto the internet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sz="3200" dirty="0" smtClean="0">
                <a:ea typeface="+mn-ea"/>
                <a:cs typeface="+mn-cs"/>
              </a:rPr>
              <a:t>Type in </a:t>
            </a:r>
            <a:r>
              <a:rPr lang="en-US" sz="3200" dirty="0" smtClean="0">
                <a:ea typeface="+mn-ea"/>
                <a:cs typeface="+mn-cs"/>
                <a:hlinkClick r:id="rId2"/>
              </a:rPr>
              <a:t>www.quia.com/web</a:t>
            </a:r>
            <a:endParaRPr lang="en-US" sz="3200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sz="3200" dirty="0" smtClean="0">
                <a:ea typeface="+mn-ea"/>
                <a:cs typeface="+mn-cs"/>
              </a:rPr>
              <a:t>Search for “</a:t>
            </a:r>
            <a:r>
              <a:rPr lang="en-US" sz="3200" b="1" dirty="0" smtClean="0">
                <a:ea typeface="+mn-ea"/>
                <a:cs typeface="+mn-cs"/>
              </a:rPr>
              <a:t>McGuirk</a:t>
            </a:r>
            <a:r>
              <a:rPr lang="en-US" sz="3200" dirty="0" smtClean="0">
                <a:ea typeface="+mn-ea"/>
                <a:cs typeface="+mn-cs"/>
              </a:rPr>
              <a:t>” in the Teacher Search Box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sz="3200" dirty="0" smtClean="0">
                <a:ea typeface="+mn-ea"/>
                <a:cs typeface="+mn-cs"/>
              </a:rPr>
              <a:t>Click on my profile page</a:t>
            </a:r>
            <a:endParaRPr lang="en-US" sz="3200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sz="3200" dirty="0" smtClean="0"/>
              <a:t>C</a:t>
            </a:r>
            <a:r>
              <a:rPr lang="en-US" sz="3200" dirty="0" smtClean="0">
                <a:ea typeface="+mn-ea"/>
                <a:cs typeface="+mn-cs"/>
              </a:rPr>
              <a:t>lick </a:t>
            </a:r>
            <a:r>
              <a:rPr lang="en-US" sz="3200" dirty="0" smtClean="0">
                <a:ea typeface="+mn-ea"/>
                <a:cs typeface="+mn-cs"/>
              </a:rPr>
              <a:t>on </a:t>
            </a:r>
            <a:r>
              <a:rPr lang="en-US" sz="3200" b="1" dirty="0" smtClean="0">
                <a:ea typeface="+mn-ea"/>
                <a:cs typeface="+mn-cs"/>
              </a:rPr>
              <a:t>“Weekly Quiz </a:t>
            </a:r>
            <a:r>
              <a:rPr lang="en-US" sz="3200" b="1" dirty="0" smtClean="0">
                <a:ea typeface="+mn-ea"/>
                <a:cs typeface="+mn-cs"/>
              </a:rPr>
              <a:t>18: </a:t>
            </a:r>
            <a:r>
              <a:rPr lang="en-US" sz="3200" b="1" dirty="0" smtClean="0">
                <a:ea typeface="+mn-ea"/>
                <a:cs typeface="+mn-cs"/>
              </a:rPr>
              <a:t>Solar Energy &amp; The Atmosphere”</a:t>
            </a:r>
            <a:endParaRPr lang="en-US" sz="3200" b="1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endParaRPr lang="en-US" sz="3200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">
      <a:dk1>
        <a:sysClr val="windowText" lastClr="000000"/>
      </a:dk1>
      <a:lt1>
        <a:sysClr val="window" lastClr="FFFFFF"/>
      </a:lt1>
      <a:dk2>
        <a:srgbClr val="535252"/>
      </a:dk2>
      <a:lt2>
        <a:srgbClr val="AAB5C2"/>
      </a:lt2>
      <a:accent1>
        <a:srgbClr val="F7901E"/>
      </a:accent1>
      <a:accent2>
        <a:srgbClr val="FEC60B"/>
      </a:accent2>
      <a:accent3>
        <a:srgbClr val="9FE62F"/>
      </a:accent3>
      <a:accent4>
        <a:srgbClr val="4EA5D1"/>
      </a:accent4>
      <a:accent5>
        <a:srgbClr val="1C4596"/>
      </a:accent5>
      <a:accent6>
        <a:srgbClr val="542D90"/>
      </a:accent6>
      <a:hlink>
        <a:srgbClr val="ED2024"/>
      </a:hlink>
      <a:folHlink>
        <a:srgbClr val="BD912D"/>
      </a:folHlink>
    </a:clrScheme>
    <a:fontScheme name="Studio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Studio">
      <a:fillStyleLst>
        <a:solidFill>
          <a:schemeClr val="phClr"/>
        </a:solidFill>
        <a:gradFill rotWithShape="1">
          <a:gsLst>
            <a:gs pos="3800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</a:schemeClr>
            </a:gs>
            <a:gs pos="60000">
              <a:schemeClr val="phClr">
                <a:tint val="100000"/>
                <a:shade val="60000"/>
                <a:alpha val="100000"/>
                <a:satMod val="100000"/>
                <a:lumMod val="100000"/>
              </a:schemeClr>
            </a:gs>
            <a:gs pos="100000">
              <a:schemeClr val="phClr">
                <a:shade val="20000"/>
                <a:satMod val="100000"/>
                <a:lumMod val="100000"/>
              </a:schemeClr>
            </a:gs>
          </a:gsLst>
          <a:lin ang="5400000" scaled="0"/>
        </a:gradFill>
      </a:fillStyleLst>
      <a:lnStyleLst>
        <a:ln w="285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01600" stA="26000" endPos="20000" dist="12700" dir="5400000" sy="-100000" rotWithShape="0"/>
          </a:effectLst>
        </a:effectStyle>
        <a:effectStyle>
          <a:effectLst>
            <a:outerShdw blurRad="444500" dist="317500" dir="5400000" sx="90000" sy="-2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chilly" dir="t"/>
          </a:scene3d>
          <a:sp3d contourW="12700" prstMaterial="softEdge">
            <a:bevelT w="63500" h="2540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30000">
              <a:schemeClr val="phClr">
                <a:tint val="10000"/>
                <a:alpha val="80000"/>
                <a:satMod val="300000"/>
              </a:schemeClr>
            </a:gs>
            <a:gs pos="100000">
              <a:schemeClr val="phClr">
                <a:tint val="80000"/>
                <a:shade val="100000"/>
                <a:alpha val="100000"/>
                <a:satMod val="200000"/>
              </a:schemeClr>
            </a:gs>
          </a:gsLst>
          <a:lin ang="5400000" scaled="1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Studio.thmx</Template>
  <TotalTime>11653</TotalTime>
  <Words>606</Words>
  <Application>Microsoft Macintosh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Studio</vt:lpstr>
      <vt:lpstr>Catalyst (5 minutes) </vt:lpstr>
      <vt:lpstr>This Week’s Schedule</vt:lpstr>
      <vt:lpstr>Slide 3</vt:lpstr>
      <vt:lpstr>Order the Atmosphere’s Layers!</vt:lpstr>
      <vt:lpstr>Turn over your Online Investigation worksheet</vt:lpstr>
      <vt:lpstr>Land Breeze</vt:lpstr>
      <vt:lpstr>Sea Breeze</vt:lpstr>
      <vt:lpstr>Get out your  Online Investigation Worksheet,  your Island Friday Tracker, your laptop, and a pencil.  PUT EVERYTHING ELSE AWAY. </vt:lpstr>
      <vt:lpstr>Your Quiz today on Quia</vt:lpstr>
      <vt:lpstr>Weekly Quiz #18 !!!</vt:lpstr>
    </vt:vector>
  </TitlesOfParts>
  <Company>Power Center Academy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Catalyst (5 minutes) </dc:title>
  <dc:creator>Anne McGuirk</dc:creator>
  <cp:lastModifiedBy>Anne McGuirk</cp:lastModifiedBy>
  <cp:revision>4</cp:revision>
  <dcterms:created xsi:type="dcterms:W3CDTF">2011-02-07T01:29:42Z</dcterms:created>
  <dcterms:modified xsi:type="dcterms:W3CDTF">2011-02-15T03:23:21Z</dcterms:modified>
</cp:coreProperties>
</file>