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60" r:id="rId10"/>
    <p:sldId id="262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36" d="100"/>
          <a:sy n="36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9948" y="609600"/>
            <a:ext cx="5404104" cy="3282696"/>
          </a:xfrm>
          <a:prstGeom prst="roundRect">
            <a:avLst>
              <a:gd name="adj" fmla="val 10522"/>
            </a:avLst>
          </a:prstGeom>
          <a:ln w="57150"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none"/>
        </p:style>
        <p:txBody>
          <a:bodyPr vert="horz" lIns="91440" tIns="182880" rIns="91440" bIns="18288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342900" indent="-342900" algn="ctr" defTabSz="914400" rtl="0" eaLnBrk="1" latinLnBrk="0" hangingPunct="1">
              <a:lnSpc>
                <a:spcPts val="5200"/>
              </a:lnSpc>
              <a:spcBef>
                <a:spcPts val="2000"/>
              </a:spcBef>
              <a:buSzPct val="80000"/>
              <a:buFont typeface="Wingdings" pitchFamily="2" charset="2"/>
              <a:buNone/>
              <a:defRPr sz="5400" b="1" kern="1200" baseline="0">
                <a:gradFill>
                  <a:gsLst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191000"/>
            <a:ext cx="5029200" cy="1447800"/>
          </a:xfr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6A159-1015-D145-917D-0E22787F5898}" type="datetimeFigureOut">
              <a:rPr lang="en-US" smtClean="0"/>
              <a:pPr/>
              <a:t>2/6/11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EB50-A6AD-254D-AB38-2DFF2D16C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6A159-1015-D145-917D-0E22787F5898}" type="datetimeFigureOut">
              <a:rPr lang="en-US" smtClean="0"/>
              <a:pPr/>
              <a:t>2/6/11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EB50-A6AD-254D-AB38-2DFF2D16C7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807293" cy="968189"/>
          </a:xfr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b">
            <a:noAutofit/>
            <a:sp3d extrusionH="12700">
              <a:extrusionClr>
                <a:schemeClr val="bg1"/>
              </a:extrusionClr>
            </a:sp3d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b="1" kern="1200" baseline="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807293" cy="3585882"/>
          </a:xfr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0" indent="0">
              <a:lnSpc>
                <a:spcPct val="110000"/>
              </a:lnSpc>
              <a:buNone/>
              <a:defRPr sz="20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00600" y="671514"/>
            <a:ext cx="3810000" cy="4599734"/>
          </a:xfrm>
          <a:prstGeom prst="roundRect">
            <a:avLst>
              <a:gd name="adj" fmla="val 439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vert="horz" lIns="91440" tIns="45720" rIns="91440" bIns="45720" rtlCol="0">
            <a:noAutofit/>
            <a:scene3d>
              <a:camera prst="orthographicFront"/>
              <a:lightRig rig="chilly" dir="t"/>
            </a:scene3d>
            <a:sp3d extrusionH="6350">
              <a:bevelT w="19050" h="12700" prst="softRound"/>
              <a:extrusionClr>
                <a:schemeClr val="bg1"/>
              </a:extrusionClr>
            </a:sp3d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SzPct val="80000"/>
              <a:buFont typeface="Wingdings" pitchFamily="2" charset="2"/>
              <a:buNone/>
              <a:defRPr sz="24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innerShdw blurRad="63500" dist="25400" dir="10800000">
                    <a:schemeClr val="bg1">
                      <a:alpha val="50000"/>
                    </a:schemeClr>
                  </a:inn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30306"/>
            <a:ext cx="5484813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47839"/>
            <a:ext cx="7823200" cy="4316411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6A159-1015-D145-917D-0E22787F5898}" type="datetimeFigureOut">
              <a:rPr lang="en-US" smtClean="0"/>
              <a:pPr/>
              <a:t>2/6/11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EB50-A6AD-254D-AB38-2DFF2D16C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2082" y="389966"/>
            <a:ext cx="1524000" cy="5736198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399" y="644525"/>
            <a:ext cx="6399213" cy="5419726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6A159-1015-D145-917D-0E22787F5898}" type="datetimeFigureOut">
              <a:rPr lang="en-US" smtClean="0"/>
              <a:pPr/>
              <a:t>2/6/11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EB50-A6AD-254D-AB38-2DFF2D16C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6A159-1015-D145-917D-0E22787F5898}" type="datetimeFigureOut">
              <a:rPr lang="en-US" smtClean="0"/>
              <a:pPr/>
              <a:t>2/6/11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EB50-A6AD-254D-AB38-2DFF2D16C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881187" y="631824"/>
            <a:ext cx="5407025" cy="3281363"/>
          </a:xfrm>
          <a:prstGeom prst="roundRect">
            <a:avLst>
              <a:gd name="adj" fmla="val 888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368" y="4495800"/>
            <a:ext cx="7827264" cy="1219200"/>
          </a:xfrm>
        </p:spPr>
        <p:txBody>
          <a:bodyPr anchor="b" anchorCtr="0">
            <a:noAutofit/>
          </a:bodyPr>
          <a:lstStyle>
            <a:lvl1pPr>
              <a:lnSpc>
                <a:spcPts val="5200"/>
              </a:lnSpc>
              <a:defRPr sz="48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" y="5715000"/>
            <a:ext cx="7827264" cy="501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21132"/>
            <a:ext cx="2133600" cy="300318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A6A159-1015-D145-917D-0E22787F5898}" type="datetimeFigureOut">
              <a:rPr lang="en-US" smtClean="0"/>
              <a:pPr/>
              <a:t>2/6/11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12541"/>
            <a:ext cx="2895600" cy="300318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12541"/>
            <a:ext cx="2133600" cy="300318"/>
          </a:xfrm>
        </p:spPr>
        <p:txBody>
          <a:bodyPr/>
          <a:lstStyle>
            <a:lvl1pPr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CCCEB50-A6AD-254D-AB38-2DFF2D16C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2424953"/>
            <a:ext cx="7823200" cy="1474788"/>
          </a:xfrm>
        </p:spPr>
        <p:txBody>
          <a:bodyPr anchor="b" anchorCtr="0"/>
          <a:lstStyle>
            <a:lvl1pPr algn="ctr">
              <a:defRPr sz="4800" b="1" cap="none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3100" y="3913188"/>
            <a:ext cx="7823200" cy="5546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6A159-1015-D145-917D-0E22787F5898}" type="datetimeFigureOut">
              <a:rPr lang="en-US" smtClean="0"/>
              <a:pPr/>
              <a:t>2/6/11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EB50-A6AD-254D-AB38-2DFF2D16C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47838"/>
            <a:ext cx="3563470" cy="4316786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747838"/>
            <a:ext cx="3565526" cy="4316786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6A159-1015-D145-917D-0E22787F5898}" type="datetimeFigureOut">
              <a:rPr lang="en-US" smtClean="0"/>
              <a:pPr/>
              <a:t>2/6/11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EB50-A6AD-254D-AB38-2DFF2D16C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98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398" y="2271713"/>
            <a:ext cx="3566160" cy="379291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71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71" y="2271713"/>
            <a:ext cx="3566160" cy="379291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6A159-1015-D145-917D-0E22787F5898}" type="datetimeFigureOut">
              <a:rPr lang="en-US" smtClean="0"/>
              <a:pPr/>
              <a:t>2/6/11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EB50-A6AD-254D-AB38-2DFF2D16C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6A159-1015-D145-917D-0E22787F5898}" type="datetimeFigureOut">
              <a:rPr lang="en-US" smtClean="0"/>
              <a:pPr/>
              <a:t>2/6/11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EB50-A6AD-254D-AB38-2DFF2D16C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6A159-1015-D145-917D-0E22787F5898}" type="datetimeFigureOut">
              <a:rPr lang="en-US" smtClean="0"/>
              <a:pPr/>
              <a:t>2/6/11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EB50-A6AD-254D-AB38-2DFF2D16C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794760" cy="968189"/>
          </a:xfrm>
        </p:spPr>
        <p:txBody>
          <a:bodyPr anchor="b"/>
          <a:lstStyle>
            <a:lvl1pPr algn="l">
              <a:lnSpc>
                <a:spcPts val="40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658906"/>
            <a:ext cx="3794760" cy="5405719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>
                <a:effectLst/>
              </a:defRPr>
            </a:lvl1pPr>
            <a:lvl2pPr>
              <a:spcBef>
                <a:spcPts val="2000"/>
              </a:spcBef>
              <a:defRPr sz="2000">
                <a:effectLst/>
              </a:defRPr>
            </a:lvl2pPr>
            <a:lvl3pPr>
              <a:spcBef>
                <a:spcPts val="2000"/>
              </a:spcBef>
              <a:defRPr sz="1800">
                <a:effectLst/>
              </a:defRPr>
            </a:lvl3pPr>
            <a:lvl4pPr>
              <a:spcBef>
                <a:spcPts val="2000"/>
              </a:spcBef>
              <a:defRPr sz="1800">
                <a:effectLst/>
              </a:defRPr>
            </a:lvl4pPr>
            <a:lvl5pPr>
              <a:spcBef>
                <a:spcPts val="2000"/>
              </a:spcBef>
              <a:defRPr sz="1800"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794760" cy="38144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6A159-1015-D145-917D-0E22787F5898}" type="datetimeFigureOut">
              <a:rPr lang="en-US" smtClean="0"/>
              <a:pPr/>
              <a:t>2/6/11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EB50-A6AD-254D-AB38-2DFF2D16C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  <a:prstGeom prst="rect">
            <a:avLst/>
          </a:prstGeo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ctr">
            <a:noAutofit/>
            <a:sp3d extrusionH="12700">
              <a:extrusionClr>
                <a:schemeClr val="bg1"/>
              </a:extrusionClr>
            </a:sp3d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47838"/>
            <a:ext cx="7313613" cy="4303338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25988"/>
            <a:ext cx="2133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AAA6A159-1015-D145-917D-0E22787F5898}" type="datetimeFigureOut">
              <a:rPr lang="en-US" smtClean="0"/>
              <a:pPr/>
              <a:t>2/6/11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25988"/>
            <a:ext cx="2895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25988"/>
            <a:ext cx="2133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CCCEB50-A6AD-254D-AB38-2DFF2D16C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lnSpc>
          <a:spcPts val="5600"/>
        </a:lnSpc>
        <a:spcBef>
          <a:spcPct val="0"/>
        </a:spcBef>
        <a:buNone/>
        <a:defRPr sz="5400" b="1" kern="1200" baseline="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SzPct val="80000"/>
        <a:buFont typeface="Wingdings" pitchFamily="2" charset="2"/>
        <a:buChar char="l"/>
        <a:defRPr sz="24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22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20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18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18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0"/>
            <a:ext cx="7313613" cy="1264024"/>
          </a:xfrm>
        </p:spPr>
        <p:txBody>
          <a:bodyPr/>
          <a:lstStyle/>
          <a:p>
            <a:r>
              <a:rPr lang="en-US" dirty="0" smtClean="0"/>
              <a:t>Catalyst (5 minutes)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264024"/>
            <a:ext cx="9144000" cy="5593976"/>
          </a:xfrm>
        </p:spPr>
        <p:txBody>
          <a:bodyPr/>
          <a:lstStyle/>
          <a:p>
            <a:pPr marL="457200" indent="-457200">
              <a:buNone/>
            </a:pPr>
            <a:r>
              <a:rPr lang="en-US" sz="3500" b="1" dirty="0" smtClean="0"/>
              <a:t>	</a:t>
            </a:r>
            <a:r>
              <a:rPr lang="en-US" sz="3500" i="1" dirty="0" smtClean="0"/>
              <a:t>Use your Cornell Notes &amp; homework reading to answer the following questions:</a:t>
            </a:r>
          </a:p>
          <a:p>
            <a:pPr marL="514350" indent="-514350">
              <a:buAutoNum type="arabicParenBoth"/>
            </a:pPr>
            <a:r>
              <a:rPr lang="en-US" sz="3500" b="1" dirty="0" smtClean="0"/>
              <a:t>How does the Sun’s heat reach the Eart</a:t>
            </a:r>
            <a:r>
              <a:rPr lang="en-US" sz="3500" b="1" dirty="0" smtClean="0"/>
              <a:t>h, when the Sun is 149 million km away?</a:t>
            </a:r>
          </a:p>
          <a:p>
            <a:pPr marL="457200" indent="-457200">
              <a:buAutoNum type="arabicParenBoth"/>
            </a:pPr>
            <a:r>
              <a:rPr lang="en-US" sz="3500" b="1" dirty="0" smtClean="0"/>
              <a:t>How does the air (which is above th</a:t>
            </a:r>
            <a:r>
              <a:rPr lang="en-US" sz="3500" b="1" dirty="0" smtClean="0"/>
              <a:t>e Earth’s surface) get heated?</a:t>
            </a:r>
          </a:p>
          <a:p>
            <a:pPr marL="457200" indent="-457200">
              <a:buAutoNum type="arabicParenBoth"/>
            </a:pPr>
            <a:r>
              <a:rPr lang="en-US" sz="3500" b="1" dirty="0" smtClean="0"/>
              <a:t>What kind of process </a:t>
            </a:r>
            <a:r>
              <a:rPr lang="en-US" sz="3500" b="1" dirty="0" smtClean="0"/>
              <a:t>is responsible for winds? How does this work?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313613" cy="1082705"/>
          </a:xfrm>
        </p:spPr>
        <p:txBody>
          <a:bodyPr/>
          <a:lstStyle/>
          <a:p>
            <a:r>
              <a:rPr lang="en-US" dirty="0" smtClean="0"/>
              <a:t>Homework tonight: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560" y="1082705"/>
            <a:ext cx="8826536" cy="57752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(1) Complete </a:t>
            </a:r>
            <a:r>
              <a:rPr lang="en-US" b="1" dirty="0" smtClean="0"/>
              <a:t>Solar Energy &amp; The Atmosphere </a:t>
            </a:r>
            <a:r>
              <a:rPr lang="en-US" dirty="0" smtClean="0"/>
              <a:t>reading homework</a:t>
            </a:r>
          </a:p>
          <a:p>
            <a:pPr>
              <a:buNone/>
            </a:pPr>
            <a:r>
              <a:rPr lang="en-US" dirty="0" smtClean="0"/>
              <a:t>(2) Make </a:t>
            </a:r>
            <a:r>
              <a:rPr lang="en-US" b="1" dirty="0" smtClean="0"/>
              <a:t>8 </a:t>
            </a:r>
            <a:r>
              <a:rPr lang="en-US" b="1" dirty="0" err="1" smtClean="0"/>
              <a:t>notecards</a:t>
            </a:r>
            <a:endParaRPr lang="en-US" dirty="0" smtClean="0"/>
          </a:p>
          <a:p>
            <a:r>
              <a:rPr lang="en-US" b="1" dirty="0" smtClean="0"/>
              <a:t>5 </a:t>
            </a:r>
            <a:r>
              <a:rPr lang="en-US" b="1" dirty="0" err="1" smtClean="0"/>
              <a:t>notecards</a:t>
            </a:r>
            <a:r>
              <a:rPr lang="en-US" dirty="0" smtClean="0"/>
              <a:t> are for the 5 layers of the atmosphere:</a:t>
            </a:r>
          </a:p>
          <a:p>
            <a:pPr lvl="2"/>
            <a:r>
              <a:rPr lang="en-US" b="1" dirty="0" smtClean="0"/>
              <a:t>Troposphere</a:t>
            </a:r>
          </a:p>
          <a:p>
            <a:pPr lvl="2"/>
            <a:r>
              <a:rPr lang="en-US" b="1" dirty="0" smtClean="0"/>
              <a:t>Stratosphere </a:t>
            </a:r>
            <a:r>
              <a:rPr lang="en-US" dirty="0" smtClean="0"/>
              <a:t>(</a:t>
            </a:r>
            <a:r>
              <a:rPr lang="en-US" i="1" dirty="0" smtClean="0"/>
              <a:t>this is where the Ozone layer is</a:t>
            </a:r>
            <a:r>
              <a:rPr lang="en-US" dirty="0" smtClean="0"/>
              <a:t>)</a:t>
            </a:r>
            <a:endParaRPr lang="en-US" b="1" dirty="0" smtClean="0"/>
          </a:p>
          <a:p>
            <a:pPr lvl="2"/>
            <a:r>
              <a:rPr lang="en-US" b="1" dirty="0" smtClean="0"/>
              <a:t>Mesosphere</a:t>
            </a:r>
          </a:p>
          <a:p>
            <a:pPr lvl="2"/>
            <a:r>
              <a:rPr lang="en-US" b="1" dirty="0" smtClean="0"/>
              <a:t>Thermosphere </a:t>
            </a:r>
            <a:r>
              <a:rPr lang="en-US" dirty="0" smtClean="0"/>
              <a:t>(</a:t>
            </a:r>
            <a:r>
              <a:rPr lang="en-US" i="1" dirty="0" smtClean="0"/>
              <a:t>this is where the Ionosphere is</a:t>
            </a:r>
            <a:r>
              <a:rPr lang="en-US" dirty="0" smtClean="0"/>
              <a:t>)</a:t>
            </a:r>
            <a:endParaRPr lang="en-US" b="1" dirty="0" smtClean="0"/>
          </a:p>
          <a:p>
            <a:pPr lvl="2"/>
            <a:r>
              <a:rPr lang="en-US" b="1" dirty="0" smtClean="0"/>
              <a:t>Exosphere</a:t>
            </a:r>
            <a:endParaRPr lang="en-US" dirty="0" smtClean="0"/>
          </a:p>
          <a:p>
            <a:r>
              <a:rPr lang="en-US" b="1" dirty="0" smtClean="0"/>
              <a:t>3 </a:t>
            </a:r>
            <a:r>
              <a:rPr lang="en-US" b="1" dirty="0" err="1" smtClean="0"/>
              <a:t>notecards</a:t>
            </a:r>
            <a:r>
              <a:rPr lang="en-US" dirty="0" smtClean="0"/>
              <a:t> will be for the terms we learned today (</a:t>
            </a:r>
            <a:r>
              <a:rPr lang="en-US" b="1" dirty="0" smtClean="0"/>
              <a:t>radiation,</a:t>
            </a:r>
            <a:r>
              <a:rPr lang="en-US" b="1" dirty="0" smtClean="0"/>
              <a:t> conduction</a:t>
            </a:r>
            <a:r>
              <a:rPr lang="en-US" b="1" dirty="0" smtClean="0"/>
              <a:t>, and convection)</a:t>
            </a:r>
          </a:p>
          <a:p>
            <a:r>
              <a:rPr lang="en-US" b="1" dirty="0" smtClean="0"/>
              <a:t>Make sure you are using the correct terms for your </a:t>
            </a:r>
            <a:r>
              <a:rPr lang="en-US" b="1" dirty="0" err="1" smtClean="0"/>
              <a:t>notecards</a:t>
            </a:r>
            <a:endParaRPr lang="en-US" b="1" dirty="0" smtClean="0"/>
          </a:p>
          <a:p>
            <a:pPr lvl="2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30"/>
            <a:ext cx="9144000" cy="1264024"/>
          </a:xfrm>
        </p:spPr>
        <p:txBody>
          <a:bodyPr/>
          <a:lstStyle/>
          <a:p>
            <a:r>
              <a:rPr lang="en-US" sz="4500" dirty="0" smtClean="0"/>
              <a:t>Preparing for your Quiz tomorrow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269" y="1263594"/>
            <a:ext cx="9144000" cy="5149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b="1" u="sng" dirty="0" smtClean="0"/>
              <a:t>Resources to study</a:t>
            </a:r>
            <a:r>
              <a:rPr lang="en-US" sz="3000" b="1" u="sng" dirty="0" smtClean="0"/>
              <a:t> this </a:t>
            </a:r>
            <a:r>
              <a:rPr lang="en-US" sz="3000" b="1" u="sng" dirty="0" smtClean="0"/>
              <a:t>evening:</a:t>
            </a:r>
            <a:endParaRPr lang="en-US" sz="3000" dirty="0" smtClean="0"/>
          </a:p>
          <a:p>
            <a:r>
              <a:rPr lang="en-US" sz="3000" b="1" dirty="0" smtClean="0"/>
              <a:t>Chapter 6, Sections 1 &amp; 2 (pages 150-158)</a:t>
            </a:r>
            <a:endParaRPr lang="en-US" sz="3000" dirty="0" smtClean="0"/>
          </a:p>
          <a:p>
            <a:r>
              <a:rPr lang="en-US" sz="3000" b="1" dirty="0" smtClean="0"/>
              <a:t>Brain Pop Video and Quiz: Earth’s Atmosphere</a:t>
            </a:r>
            <a:endParaRPr lang="en-US" sz="3000" dirty="0" smtClean="0"/>
          </a:p>
          <a:p>
            <a:r>
              <a:rPr lang="en-US" sz="3000" b="1" dirty="0" smtClean="0"/>
              <a:t>Cornell Notes &amp; Worksheet on the back</a:t>
            </a:r>
            <a:endParaRPr lang="en-US" sz="3000" dirty="0" smtClean="0"/>
          </a:p>
          <a:p>
            <a:r>
              <a:rPr lang="en-US" sz="3000" b="1" dirty="0" smtClean="0"/>
              <a:t>Reading homework from Tuesday night &amp; note cards from last night</a:t>
            </a:r>
            <a:endParaRPr lang="en-US" sz="3000" dirty="0" smtClean="0"/>
          </a:p>
          <a:p>
            <a:r>
              <a:rPr lang="en-US" sz="3000" b="1" dirty="0" smtClean="0"/>
              <a:t>Links from today’s </a:t>
            </a:r>
            <a:r>
              <a:rPr lang="en-US" sz="3000" b="1" dirty="0" err="1" smtClean="0"/>
              <a:t>classwork</a:t>
            </a:r>
            <a:r>
              <a:rPr lang="en-US" sz="3000" b="1" dirty="0" smtClean="0"/>
              <a:t> on my </a:t>
            </a:r>
            <a:r>
              <a:rPr lang="en-US" sz="3000" b="1" dirty="0" err="1" smtClean="0"/>
              <a:t>Quia</a:t>
            </a:r>
            <a:endParaRPr lang="en-US" sz="3000" dirty="0" smtClean="0"/>
          </a:p>
          <a:p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Whiteboard Practice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566" y="1492625"/>
            <a:ext cx="8042238" cy="5007377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Make sure your markers remain capped until a new question appears</a:t>
            </a:r>
          </a:p>
          <a:p>
            <a:r>
              <a:rPr lang="en-US" sz="3000" dirty="0" smtClean="0"/>
              <a:t>You will have 30 seconds to answer each question.</a:t>
            </a:r>
          </a:p>
          <a:p>
            <a:r>
              <a:rPr lang="en-US" sz="3000" dirty="0" smtClean="0"/>
              <a:t>When Ms. McGuirk counts back from 5, you may stand up and show your answer.</a:t>
            </a:r>
          </a:p>
          <a:p>
            <a:r>
              <a:rPr lang="en-US" sz="3000" dirty="0" smtClean="0"/>
              <a:t>Please keep your answer hidden until then!</a:t>
            </a:r>
          </a:p>
          <a:p>
            <a:r>
              <a:rPr lang="en-US" sz="3000" dirty="0" smtClean="0"/>
              <a:t>You may refer to your notes if you need to, but do not look at another scholar’s whiteboard!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7734" y="-20439"/>
            <a:ext cx="7313613" cy="1264024"/>
          </a:xfrm>
        </p:spPr>
        <p:txBody>
          <a:bodyPr/>
          <a:lstStyle/>
          <a:p>
            <a:r>
              <a:rPr lang="en-US" dirty="0" smtClean="0"/>
              <a:t>What’s the Layer?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243585"/>
            <a:ext cx="4041402" cy="5563615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The ozone layer is found within this layer.</a:t>
            </a:r>
          </a:p>
          <a:p>
            <a:r>
              <a:rPr lang="en-US" sz="3200" b="1" dirty="0" smtClean="0"/>
              <a:t>Because there are layers within this layer, the root term of this atmospheric layer means “layer.”</a:t>
            </a:r>
          </a:p>
          <a:p>
            <a:endParaRPr lang="en-US" sz="32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8706" y="990600"/>
            <a:ext cx="3886200" cy="58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5645" y="41861"/>
            <a:ext cx="7313613" cy="1264024"/>
          </a:xfrm>
        </p:spPr>
        <p:txBody>
          <a:bodyPr/>
          <a:lstStyle/>
          <a:p>
            <a:r>
              <a:rPr lang="en-US" dirty="0" smtClean="0"/>
              <a:t>What’s the Layer?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500" b="1" dirty="0" smtClean="0"/>
              <a:t>This is the coldest layer.</a:t>
            </a:r>
          </a:p>
          <a:p>
            <a:r>
              <a:rPr lang="en-US" sz="3500" b="1" dirty="0" smtClean="0"/>
              <a:t>The root term of this layer literally means “middle”.</a:t>
            </a:r>
            <a:endParaRPr lang="en-US" sz="35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203" y="990600"/>
            <a:ext cx="3886200" cy="58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6898" y="228601"/>
            <a:ext cx="7313613" cy="1264024"/>
          </a:xfrm>
        </p:spPr>
        <p:txBody>
          <a:bodyPr/>
          <a:lstStyle/>
          <a:p>
            <a:r>
              <a:rPr lang="en-US" dirty="0" smtClean="0"/>
              <a:t>What’s the Layer?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199" y="1747837"/>
            <a:ext cx="3565526" cy="5059361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This layer is the outermost layer.</a:t>
            </a:r>
          </a:p>
          <a:p>
            <a:r>
              <a:rPr lang="en-US" sz="3200" b="1" dirty="0" smtClean="0"/>
              <a:t>The root term of this layer means “outer”</a:t>
            </a:r>
          </a:p>
          <a:p>
            <a:r>
              <a:rPr lang="en-US" sz="3200" b="1" dirty="0" smtClean="0"/>
              <a:t>It is the closest layer to outer space!</a:t>
            </a:r>
            <a:endParaRPr lang="en-US" sz="32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203" y="1492624"/>
            <a:ext cx="3886200" cy="5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9952" y="-70183"/>
            <a:ext cx="7313613" cy="1264024"/>
          </a:xfrm>
        </p:spPr>
        <p:txBody>
          <a:bodyPr/>
          <a:lstStyle/>
          <a:p>
            <a:r>
              <a:rPr lang="en-US" dirty="0" smtClean="0"/>
              <a:t>What’s the Layer?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199" y="1193841"/>
            <a:ext cx="4019454" cy="561335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This layer is where all weather occurs.</a:t>
            </a:r>
          </a:p>
          <a:p>
            <a:r>
              <a:rPr lang="en-US" sz="3200" b="1" dirty="0" smtClean="0"/>
              <a:t>Because of the constant mixing of gasses, the root term literally means “turning” or “changing”</a:t>
            </a:r>
          </a:p>
          <a:p>
            <a:r>
              <a:rPr lang="en-US" sz="3200" b="1" dirty="0" smtClean="0"/>
              <a:t>We live in this layer!</a:t>
            </a:r>
            <a:endParaRPr lang="en-US" sz="32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5925" y="990600"/>
            <a:ext cx="3886200" cy="58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4533" y="228601"/>
            <a:ext cx="7313613" cy="1264024"/>
          </a:xfrm>
        </p:spPr>
        <p:txBody>
          <a:bodyPr/>
          <a:lstStyle/>
          <a:p>
            <a:r>
              <a:rPr lang="en-US" dirty="0" smtClean="0"/>
              <a:t>What’s the Layer?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49310" y="1747838"/>
            <a:ext cx="4495801" cy="50593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This is the hottest layer.</a:t>
            </a:r>
          </a:p>
          <a:p>
            <a:r>
              <a:rPr lang="en-US" sz="3200" b="1" dirty="0" smtClean="0"/>
              <a:t>The root term of this atmosphere layer literally means “heat”</a:t>
            </a:r>
          </a:p>
          <a:p>
            <a:r>
              <a:rPr lang="en-US" sz="3200" b="1" dirty="0" smtClean="0"/>
              <a:t>The Ionosphere is found within this layer</a:t>
            </a:r>
            <a:endParaRPr lang="en-US" sz="32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8564" y="990600"/>
            <a:ext cx="3886200" cy="58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57979"/>
            <a:ext cx="9144000" cy="1264024"/>
          </a:xfrm>
        </p:spPr>
        <p:txBody>
          <a:bodyPr/>
          <a:lstStyle/>
          <a:p>
            <a:r>
              <a:rPr lang="en-US" sz="5000" dirty="0" smtClean="0"/>
              <a:t>Order the Atmosphere’s Layers!</a:t>
            </a:r>
            <a:endParaRPr lang="en-US" sz="5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11818" y="1213302"/>
            <a:ext cx="8245949" cy="5327154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b="1" dirty="0" smtClean="0"/>
              <a:t>If you sit by someone in your row, you make work with them quietly.</a:t>
            </a:r>
          </a:p>
          <a:p>
            <a:pPr>
              <a:spcBef>
                <a:spcPts val="800"/>
              </a:spcBef>
            </a:pPr>
            <a:r>
              <a:rPr lang="en-US" b="1" dirty="0" smtClean="0"/>
              <a:t>Take the paperclip off your stack.</a:t>
            </a:r>
          </a:p>
          <a:p>
            <a:pPr>
              <a:spcBef>
                <a:spcPts val="800"/>
              </a:spcBef>
            </a:pPr>
            <a:r>
              <a:rPr lang="en-US" b="1" dirty="0" smtClean="0"/>
              <a:t>Find “Earth’s Surface” and place it at the bottom of your desk</a:t>
            </a:r>
          </a:p>
          <a:p>
            <a:pPr>
              <a:spcBef>
                <a:spcPts val="800"/>
              </a:spcBef>
            </a:pPr>
            <a:r>
              <a:rPr lang="en-US" b="1" dirty="0" smtClean="0"/>
              <a:t>T</a:t>
            </a:r>
            <a:r>
              <a:rPr lang="en-US" b="1" dirty="0" smtClean="0"/>
              <a:t>hen find “Outer Space” and place it at the top of your desk.</a:t>
            </a:r>
          </a:p>
          <a:p>
            <a:pPr>
              <a:spcBef>
                <a:spcPts val="800"/>
              </a:spcBef>
            </a:pPr>
            <a:r>
              <a:rPr lang="en-US" b="1" dirty="0" smtClean="0"/>
              <a:t>Order the layers of the atmosphere, from the closest to the Earth’s surface, to the closest to outer space.</a:t>
            </a:r>
          </a:p>
          <a:p>
            <a:pPr>
              <a:spcBef>
                <a:spcPts val="800"/>
              </a:spcBef>
            </a:pPr>
            <a:r>
              <a:rPr lang="en-US" b="1" dirty="0" smtClean="0"/>
              <a:t>Then, match the definitions of the layers with the layers you have ordered!</a:t>
            </a:r>
          </a:p>
          <a:p>
            <a:pPr>
              <a:spcBef>
                <a:spcPts val="800"/>
              </a:spcBef>
            </a:pPr>
            <a:r>
              <a:rPr lang="en-US" b="1" dirty="0" smtClean="0"/>
              <a:t>When you are finished, quietly raise your hand!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4024"/>
          </a:xfrm>
        </p:spPr>
        <p:txBody>
          <a:bodyPr/>
          <a:lstStyle/>
          <a:p>
            <a:r>
              <a:rPr lang="en-US" dirty="0" smtClean="0"/>
              <a:t>Today’s Online 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067" y="1264024"/>
            <a:ext cx="8243651" cy="5593976"/>
          </a:xfrm>
        </p:spPr>
        <p:txBody>
          <a:bodyPr>
            <a:noAutofit/>
          </a:bodyPr>
          <a:lstStyle/>
          <a:p>
            <a:r>
              <a:rPr lang="en-US" sz="3000" dirty="0" smtClean="0"/>
              <a:t>Today, we will be researching on the Internet to find out more about our atmosphere and how the Sun drives winds and weather!</a:t>
            </a:r>
          </a:p>
          <a:p>
            <a:r>
              <a:rPr lang="en-US" sz="3000" dirty="0" smtClean="0"/>
              <a:t>Using your </a:t>
            </a:r>
            <a:r>
              <a:rPr lang="en-US" sz="3000" dirty="0" err="1" smtClean="0"/>
              <a:t>classwork</a:t>
            </a:r>
            <a:r>
              <a:rPr lang="en-US" sz="3000" dirty="0" smtClean="0"/>
              <a:t> worksheet and my </a:t>
            </a:r>
            <a:r>
              <a:rPr lang="en-US" sz="3000" dirty="0" err="1" smtClean="0"/>
              <a:t>Quia</a:t>
            </a:r>
            <a:r>
              <a:rPr lang="en-US" sz="3000" dirty="0" smtClean="0"/>
              <a:t> profile, look at</a:t>
            </a:r>
            <a:r>
              <a:rPr lang="en-US" sz="3000" dirty="0" smtClean="0"/>
              <a:t> two different </a:t>
            </a:r>
            <a:r>
              <a:rPr lang="en-US" sz="3000" dirty="0" smtClean="0"/>
              <a:t>websites and answer questions to investigate and extend your knowledge </a:t>
            </a:r>
            <a:r>
              <a:rPr lang="en-US" sz="3000" dirty="0" smtClean="0"/>
              <a:t>further about winds on Earth!</a:t>
            </a:r>
          </a:p>
          <a:p>
            <a:r>
              <a:rPr lang="en-US" sz="3000" dirty="0" smtClean="0"/>
              <a:t>When you finish, turn it over to the back, and fill in the back of your worksheet using the three terms we learned for </a:t>
            </a:r>
            <a:r>
              <a:rPr lang="en-US" sz="3000" b="1" dirty="0" smtClean="0"/>
              <a:t>atmospheric heating</a:t>
            </a: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">
      <a:dk1>
        <a:sysClr val="windowText" lastClr="000000"/>
      </a:dk1>
      <a:lt1>
        <a:sysClr val="window" lastClr="FFFFFF"/>
      </a:lt1>
      <a:dk2>
        <a:srgbClr val="535252"/>
      </a:dk2>
      <a:lt2>
        <a:srgbClr val="AAB5C2"/>
      </a:lt2>
      <a:accent1>
        <a:srgbClr val="F7901E"/>
      </a:accent1>
      <a:accent2>
        <a:srgbClr val="FEC60B"/>
      </a:accent2>
      <a:accent3>
        <a:srgbClr val="9FE62F"/>
      </a:accent3>
      <a:accent4>
        <a:srgbClr val="4EA5D1"/>
      </a:accent4>
      <a:accent5>
        <a:srgbClr val="1C4596"/>
      </a:accent5>
      <a:accent6>
        <a:srgbClr val="542D90"/>
      </a:accent6>
      <a:hlink>
        <a:srgbClr val="ED2024"/>
      </a:hlink>
      <a:folHlink>
        <a:srgbClr val="BD912D"/>
      </a:folHlink>
    </a:clrScheme>
    <a:fontScheme name="Studio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Studio">
      <a:fillStyleLst>
        <a:solidFill>
          <a:schemeClr val="phClr"/>
        </a:solidFill>
        <a:gradFill rotWithShape="1">
          <a:gsLst>
            <a:gs pos="3800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</a:schemeClr>
            </a:gs>
            <a:gs pos="60000">
              <a:schemeClr val="phClr">
                <a:tint val="100000"/>
                <a:shade val="60000"/>
                <a:alpha val="100000"/>
                <a:satMod val="100000"/>
                <a:lumMod val="100000"/>
              </a:schemeClr>
            </a:gs>
            <a:gs pos="100000">
              <a:schemeClr val="phClr">
                <a:shade val="20000"/>
                <a:satMod val="100000"/>
                <a:lumMod val="100000"/>
              </a:schemeClr>
            </a:gs>
          </a:gsLst>
          <a:lin ang="5400000" scaled="0"/>
        </a:gradFill>
      </a:fillStyleLst>
      <a:lnStyleLst>
        <a:ln w="285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01600" stA="26000" endPos="20000" dist="12700" dir="5400000" sy="-100000" rotWithShape="0"/>
          </a:effectLst>
        </a:effectStyle>
        <a:effectStyle>
          <a:effectLst>
            <a:outerShdw blurRad="444500" dist="317500" dir="5400000" sx="90000" sy="-2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chilly" dir="t"/>
          </a:scene3d>
          <a:sp3d contourW="12700" prstMaterial="softEdge">
            <a:bevelT w="63500" h="2540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30000">
              <a:schemeClr val="phClr">
                <a:tint val="10000"/>
                <a:alpha val="80000"/>
                <a:satMod val="300000"/>
              </a:schemeClr>
            </a:gs>
            <a:gs pos="100000">
              <a:schemeClr val="phClr">
                <a:tint val="80000"/>
                <a:shade val="100000"/>
                <a:alpha val="100000"/>
                <a:satMod val="200000"/>
              </a:schemeClr>
            </a:gs>
          </a:gsLst>
          <a:lin ang="5400000" scaled="1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Studio.thmx</Template>
  <TotalTime>4058</TotalTime>
  <Words>616</Words>
  <Application>Microsoft Macintosh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Studio</vt:lpstr>
      <vt:lpstr>Catalyst (5 minutes)</vt:lpstr>
      <vt:lpstr>Whiteboard Practice </vt:lpstr>
      <vt:lpstr>What’s the Layer?</vt:lpstr>
      <vt:lpstr>What’s the Layer?</vt:lpstr>
      <vt:lpstr>What’s the Layer?</vt:lpstr>
      <vt:lpstr>What’s the Layer?</vt:lpstr>
      <vt:lpstr>What’s the Layer?</vt:lpstr>
      <vt:lpstr>Order the Atmosphere’s Layers!</vt:lpstr>
      <vt:lpstr>Today’s Online Investigation</vt:lpstr>
      <vt:lpstr>Homework tonight:</vt:lpstr>
      <vt:lpstr>Preparing for your Quiz tomorrow</vt:lpstr>
    </vt:vector>
  </TitlesOfParts>
  <Company>Power Center Academy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Catalyst (5 minutes)</dc:title>
  <dc:creator>Anne McGuirk</dc:creator>
  <cp:lastModifiedBy>Anne McGuirk</cp:lastModifiedBy>
  <cp:revision>4</cp:revision>
  <dcterms:created xsi:type="dcterms:W3CDTF">2011-02-07T01:29:42Z</dcterms:created>
  <dcterms:modified xsi:type="dcterms:W3CDTF">2011-02-09T20:56:46Z</dcterms:modified>
</cp:coreProperties>
</file>