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5"/>
  </p:notesMasterIdLst>
  <p:sldIdLst>
    <p:sldId id="279" r:id="rId2"/>
    <p:sldId id="256" r:id="rId3"/>
    <p:sldId id="280" r:id="rId4"/>
    <p:sldId id="27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34" d="100"/>
          <a:sy n="34" d="100"/>
        </p:scale>
        <p:origin x="-163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E103D-1C3A-FA45-800B-EE2CD6CC1BBE}" type="datetimeFigureOut">
              <a:rPr lang="en-US" smtClean="0"/>
              <a:pPr/>
              <a:t>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DCF41-EC37-974D-B7F2-3FA1558D81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C519F-989F-1643-9396-7AD3101FEC1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A64A2E-EDFA-344F-94C0-ACB0D0B5B253}"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DA983-A669-5148-AECA-E40C8BA2D647}"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31EDA983-A669-5148-AECA-E40C8BA2D6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64A2E-EDFA-344F-94C0-ACB0D0B5B253}"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A64A2E-EDFA-344F-94C0-ACB0D0B5B253}"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DA64A2E-EDFA-344F-94C0-ACB0D0B5B253}" type="datetimeFigureOut">
              <a:rPr lang="en-US" smtClean="0"/>
              <a:pPr/>
              <a:t>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A64A2E-EDFA-344F-94C0-ACB0D0B5B253}" type="datetimeFigureOut">
              <a:rPr lang="en-US" smtClean="0"/>
              <a:pPr/>
              <a:t>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64A2E-EDFA-344F-94C0-ACB0D0B5B253}" type="datetimeFigureOut">
              <a:rPr lang="en-US" smtClean="0"/>
              <a:pPr/>
              <a:t>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64A2E-EDFA-344F-94C0-ACB0D0B5B253}"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DA983-A669-5148-AECA-E40C8BA2D6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6DA64A2E-EDFA-344F-94C0-ACB0D0B5B253}" type="datetimeFigureOut">
              <a:rPr lang="en-US" smtClean="0"/>
              <a:pPr/>
              <a:t>2/6/11</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31EDA983-A669-5148-AECA-E40C8BA2D6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Monday’s Catalyst </a:t>
            </a:r>
            <a:r>
              <a:rPr lang="en-US" dirty="0" smtClean="0"/>
              <a:t>(5 </a:t>
            </a:r>
            <a:r>
              <a:rPr lang="en-US" dirty="0" err="1" smtClean="0"/>
              <a:t>mins</a:t>
            </a:r>
            <a:r>
              <a:rPr lang="en-US" dirty="0" smtClean="0"/>
              <a:t>)</a:t>
            </a:r>
            <a:endParaRPr lang="en-US" dirty="0"/>
          </a:p>
        </p:txBody>
      </p:sp>
      <p:sp>
        <p:nvSpPr>
          <p:cNvPr id="3" name="Content Placeholder 2"/>
          <p:cNvSpPr>
            <a:spLocks noGrp="1"/>
          </p:cNvSpPr>
          <p:nvPr>
            <p:ph idx="1"/>
          </p:nvPr>
        </p:nvSpPr>
        <p:spPr>
          <a:xfrm>
            <a:off x="457200" y="1295400"/>
            <a:ext cx="8686800" cy="5257800"/>
          </a:xfrm>
        </p:spPr>
        <p:txBody>
          <a:bodyPr>
            <a:noAutofit/>
          </a:bodyPr>
          <a:lstStyle/>
          <a:p>
            <a:pPr marL="514350" indent="-514350">
              <a:buAutoNum type="arabicParenBoth"/>
            </a:pPr>
            <a:r>
              <a:rPr lang="en-US" sz="3500" b="1" dirty="0" smtClean="0"/>
              <a:t>What does the word “weather” mean to you?</a:t>
            </a:r>
          </a:p>
          <a:p>
            <a:pPr marL="514350" indent="-514350">
              <a:buAutoNum type="arabicParenBoth"/>
            </a:pPr>
            <a:r>
              <a:rPr lang="en-US" sz="3500" b="1" dirty="0" smtClean="0"/>
              <a:t>From the beginning of the year when we learned about the 4 parts of the Earth’s system, what is the Earth’s atmosphere?</a:t>
            </a:r>
          </a:p>
          <a:p>
            <a:pPr marL="514350" indent="-514350">
              <a:buAutoNum type="arabicParenBoth"/>
            </a:pPr>
            <a:r>
              <a:rPr lang="en-US" sz="3500" b="1" dirty="0" smtClean="0"/>
              <a:t>Based on what you know about producers and consumers, what kinds of gases do you think we might find in the atmosphere?</a:t>
            </a:r>
          </a:p>
          <a:p>
            <a:pPr marL="514350" indent="-514350">
              <a:buAutoNum type="arabicParenBoth"/>
            </a:pPr>
            <a:endParaRPr lang="en-US" sz="35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3217" y="-118704"/>
            <a:ext cx="5509906" cy="1143000"/>
          </a:xfrm>
        </p:spPr>
        <p:txBody>
          <a:bodyPr rtlCol="0">
            <a:normAutofit fontScale="90000"/>
          </a:bodyPr>
          <a:lstStyle/>
          <a:p>
            <a:pPr eaLnBrk="1" fontAlgn="auto" hangingPunct="1">
              <a:spcAft>
                <a:spcPts val="0"/>
              </a:spcAft>
              <a:defRPr/>
            </a:pPr>
            <a:r>
              <a:rPr lang="en-US" dirty="0" smtClean="0">
                <a:solidFill>
                  <a:schemeClr val="accent5"/>
                </a:solidFill>
                <a:latin typeface="Kristen ITC" pitchFamily="66" charset="0"/>
              </a:rPr>
              <a:t>The Stratosphere</a:t>
            </a:r>
            <a:endParaRPr lang="en-US" dirty="0">
              <a:solidFill>
                <a:schemeClr val="accent5"/>
              </a:solidFill>
              <a:latin typeface="Kristen ITC" pitchFamily="66" charset="0"/>
            </a:endParaRPr>
          </a:p>
        </p:txBody>
      </p:sp>
      <p:pic>
        <p:nvPicPr>
          <p:cNvPr id="7171" name="Picture 2"/>
          <p:cNvPicPr>
            <a:picLocks noGrp="1" noChangeAspect="1" noChangeArrowheads="1"/>
          </p:cNvPicPr>
          <p:nvPr>
            <p:ph idx="1"/>
          </p:nvPr>
        </p:nvPicPr>
        <p:blipFill>
          <a:blip r:embed="rId2"/>
          <a:srcRect/>
          <a:stretch>
            <a:fillRect/>
          </a:stretch>
        </p:blipFill>
        <p:spPr>
          <a:xfrm>
            <a:off x="304800" y="1024296"/>
            <a:ext cx="3541858" cy="2428517"/>
          </a:xfrm>
        </p:spPr>
      </p:pic>
      <p:sp>
        <p:nvSpPr>
          <p:cNvPr id="7172" name="TextBox 4"/>
          <p:cNvSpPr txBox="1">
            <a:spLocks noChangeArrowheads="1"/>
          </p:cNvSpPr>
          <p:nvPr/>
        </p:nvSpPr>
        <p:spPr bwMode="auto">
          <a:xfrm>
            <a:off x="3810000" y="1024296"/>
            <a:ext cx="4876800" cy="1815882"/>
          </a:xfrm>
          <a:prstGeom prst="rect">
            <a:avLst/>
          </a:prstGeom>
          <a:noFill/>
          <a:ln w="9525">
            <a:noFill/>
            <a:miter lim="800000"/>
            <a:headEnd/>
            <a:tailEnd/>
          </a:ln>
        </p:spPr>
        <p:txBody>
          <a:bodyPr wrap="square">
            <a:prstTxWarp prst="textNoShape">
              <a:avLst/>
            </a:prstTxWarp>
            <a:spAutoFit/>
          </a:bodyPr>
          <a:lstStyle/>
          <a:p>
            <a:pPr algn="ctr">
              <a:buFont typeface="Arial" charset="0"/>
              <a:buChar char="•"/>
            </a:pPr>
            <a:r>
              <a:rPr lang="en-US" sz="2800" dirty="0">
                <a:latin typeface="Kristen ITC" pitchFamily="66" charset="0"/>
              </a:rPr>
              <a:t>Air is very </a:t>
            </a:r>
            <a:r>
              <a:rPr lang="en-US" sz="2800" dirty="0" smtClean="0">
                <a:latin typeface="Kristen ITC" pitchFamily="66" charset="0"/>
              </a:rPr>
              <a:t>thin</a:t>
            </a:r>
          </a:p>
          <a:p>
            <a:pPr algn="ctr">
              <a:buFont typeface="Arial" charset="0"/>
              <a:buChar char="•"/>
            </a:pPr>
            <a:endParaRPr lang="en-US" sz="2800" dirty="0" smtClean="0">
              <a:latin typeface="Kristen ITC" pitchFamily="66" charset="0"/>
            </a:endParaRPr>
          </a:p>
          <a:p>
            <a:pPr algn="ctr">
              <a:buFont typeface="Arial" charset="0"/>
              <a:buChar char="•"/>
            </a:pPr>
            <a:r>
              <a:rPr lang="en-US" sz="2800" dirty="0">
                <a:latin typeface="Kristen ITC" pitchFamily="66" charset="0"/>
              </a:rPr>
              <a:t> There is almost no moisture in this layer so it’s very dry</a:t>
            </a:r>
          </a:p>
        </p:txBody>
      </p:sp>
      <p:pic>
        <p:nvPicPr>
          <p:cNvPr id="7173" name="Picture 2"/>
          <p:cNvPicPr>
            <a:picLocks noChangeAspect="1" noChangeArrowheads="1"/>
          </p:cNvPicPr>
          <p:nvPr/>
        </p:nvPicPr>
        <p:blipFill>
          <a:blip r:embed="rId3"/>
          <a:srcRect/>
          <a:stretch>
            <a:fillRect/>
          </a:stretch>
        </p:blipFill>
        <p:spPr bwMode="auto">
          <a:xfrm>
            <a:off x="0" y="3657600"/>
            <a:ext cx="4648200" cy="3200400"/>
          </a:xfrm>
          <a:prstGeom prst="rect">
            <a:avLst/>
          </a:prstGeom>
          <a:noFill/>
          <a:ln w="9525">
            <a:noFill/>
            <a:miter lim="800000"/>
            <a:headEnd/>
            <a:tailEnd/>
          </a:ln>
        </p:spPr>
      </p:pic>
      <p:cxnSp>
        <p:nvCxnSpPr>
          <p:cNvPr id="7" name="Straight Connector 6"/>
          <p:cNvCxnSpPr/>
          <p:nvPr/>
        </p:nvCxnSpPr>
        <p:spPr>
          <a:xfrm flipV="1">
            <a:off x="0" y="3429000"/>
            <a:ext cx="9144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5" name="TextBox 9"/>
          <p:cNvSpPr txBox="1">
            <a:spLocks noChangeArrowheads="1"/>
          </p:cNvSpPr>
          <p:nvPr/>
        </p:nvSpPr>
        <p:spPr bwMode="auto">
          <a:xfrm>
            <a:off x="5105400" y="3962400"/>
            <a:ext cx="3657600" cy="1077913"/>
          </a:xfrm>
          <a:prstGeom prst="rect">
            <a:avLst/>
          </a:prstGeom>
          <a:noFill/>
          <a:ln w="9525">
            <a:noFill/>
            <a:miter lim="800000"/>
            <a:headEnd/>
            <a:tailEnd/>
          </a:ln>
        </p:spPr>
        <p:txBody>
          <a:bodyPr>
            <a:prstTxWarp prst="textNoShape">
              <a:avLst/>
            </a:prstTxWarp>
            <a:spAutoFit/>
          </a:bodyPr>
          <a:lstStyle/>
          <a:p>
            <a:r>
              <a:rPr lang="en-US" sz="3200" dirty="0">
                <a:latin typeface="Papyrus" charset="0"/>
              </a:rPr>
              <a:t>* inside the stratosphere</a:t>
            </a:r>
            <a:endParaRPr lang="en-US" sz="3200" dirty="0"/>
          </a:p>
        </p:txBody>
      </p:sp>
      <p:sp>
        <p:nvSpPr>
          <p:cNvPr id="7176" name="TextBox 11"/>
          <p:cNvSpPr txBox="1">
            <a:spLocks noChangeArrowheads="1"/>
          </p:cNvSpPr>
          <p:nvPr/>
        </p:nvSpPr>
        <p:spPr bwMode="auto">
          <a:xfrm>
            <a:off x="4724400" y="5181600"/>
            <a:ext cx="4419600" cy="1384300"/>
          </a:xfrm>
          <a:prstGeom prst="rect">
            <a:avLst/>
          </a:prstGeom>
          <a:noFill/>
          <a:ln w="9525">
            <a:noFill/>
            <a:miter lim="800000"/>
            <a:headEnd/>
            <a:tailEnd/>
          </a:ln>
        </p:spPr>
        <p:txBody>
          <a:bodyPr>
            <a:prstTxWarp prst="textNoShape">
              <a:avLst/>
            </a:prstTxWarp>
            <a:spAutoFit/>
          </a:bodyPr>
          <a:lstStyle/>
          <a:p>
            <a:r>
              <a:rPr lang="en-US" sz="2800" dirty="0"/>
              <a:t>* Contains ozone which absorbs sun rays and keeps us from overheating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solidFill>
                  <a:schemeClr val="accent5"/>
                </a:solidFill>
              </a:rPr>
              <a:t>The Mesosphere</a:t>
            </a:r>
          </a:p>
        </p:txBody>
      </p:sp>
      <p:sp>
        <p:nvSpPr>
          <p:cNvPr id="8195" name="Content Placeholder 2"/>
          <p:cNvSpPr>
            <a:spLocks noGrp="1"/>
          </p:cNvSpPr>
          <p:nvPr>
            <p:ph idx="1"/>
          </p:nvPr>
        </p:nvSpPr>
        <p:spPr>
          <a:xfrm>
            <a:off x="541250" y="1186811"/>
            <a:ext cx="8602750" cy="4864365"/>
          </a:xfrm>
        </p:spPr>
        <p:txBody>
          <a:bodyPr>
            <a:normAutofit/>
          </a:bodyPr>
          <a:lstStyle/>
          <a:p>
            <a:pPr eaLnBrk="1" hangingPunct="1"/>
            <a:r>
              <a:rPr lang="en-US" sz="3200" b="1" dirty="0">
                <a:solidFill>
                  <a:schemeClr val="tx1"/>
                </a:solidFill>
              </a:rPr>
              <a:t>Coldest layer</a:t>
            </a:r>
          </a:p>
          <a:p>
            <a:pPr eaLnBrk="1" hangingPunct="1"/>
            <a:r>
              <a:rPr lang="en-US" sz="3200" b="1" dirty="0">
                <a:solidFill>
                  <a:schemeClr val="tx1"/>
                </a:solidFill>
              </a:rPr>
              <a:t>As altitude increases , temperature decreases</a:t>
            </a:r>
          </a:p>
          <a:p>
            <a:pPr eaLnBrk="1" hangingPunct="1"/>
            <a:endParaRPr lang="en-US" sz="3200" b="1" dirty="0">
              <a:solidFill>
                <a:schemeClr val="tx1"/>
              </a:solidFill>
            </a:endParaRPr>
          </a:p>
          <a:p>
            <a:pPr eaLnBrk="1" hangingPunct="1"/>
            <a:endParaRPr lang="en-US" sz="3200" b="1" dirty="0">
              <a:solidFill>
                <a:schemeClr val="tx1"/>
              </a:solidFill>
            </a:endParaRPr>
          </a:p>
          <a:p>
            <a:pPr eaLnBrk="1" hangingPunct="1"/>
            <a:r>
              <a:rPr lang="en-US" sz="3200" b="1" dirty="0">
                <a:solidFill>
                  <a:schemeClr val="tx1"/>
                </a:solidFill>
              </a:rPr>
              <a:t>Very windy</a:t>
            </a:r>
          </a:p>
        </p:txBody>
      </p:sp>
      <p:sp>
        <p:nvSpPr>
          <p:cNvPr id="4" name="Up Arrow 3"/>
          <p:cNvSpPr/>
          <p:nvPr/>
        </p:nvSpPr>
        <p:spPr>
          <a:xfrm>
            <a:off x="3415506" y="2434555"/>
            <a:ext cx="484188"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Up Arrow 5"/>
          <p:cNvSpPr/>
          <p:nvPr/>
        </p:nvSpPr>
        <p:spPr>
          <a:xfrm rot="10800000">
            <a:off x="7675770" y="2434555"/>
            <a:ext cx="484187"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8" name="Picture 3"/>
          <p:cNvPicPr>
            <a:picLocks noChangeAspect="1" noChangeArrowheads="1"/>
          </p:cNvPicPr>
          <p:nvPr/>
        </p:nvPicPr>
        <p:blipFill>
          <a:blip r:embed="rId2"/>
          <a:srcRect/>
          <a:stretch>
            <a:fillRect/>
          </a:stretch>
        </p:blipFill>
        <p:spPr bwMode="auto">
          <a:xfrm>
            <a:off x="3657600" y="37719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
          </a:xfrm>
        </p:spPr>
        <p:txBody>
          <a:bodyPr>
            <a:normAutofit fontScale="90000"/>
          </a:bodyPr>
          <a:lstStyle/>
          <a:p>
            <a:pPr eaLnBrk="1" hangingPunct="1"/>
            <a:r>
              <a:rPr lang="en-US" dirty="0">
                <a:solidFill>
                  <a:schemeClr val="accent5"/>
                </a:solidFill>
                <a:latin typeface="Australian Sunrise" charset="0"/>
              </a:rPr>
              <a:t>The Thermosphere</a:t>
            </a:r>
          </a:p>
        </p:txBody>
      </p:sp>
      <p:pic>
        <p:nvPicPr>
          <p:cNvPr id="9219" name="Picture 2"/>
          <p:cNvPicPr>
            <a:picLocks noGrp="1" noChangeAspect="1" noChangeArrowheads="1"/>
          </p:cNvPicPr>
          <p:nvPr>
            <p:ph idx="1"/>
          </p:nvPr>
        </p:nvPicPr>
        <p:blipFill>
          <a:blip r:embed="rId2"/>
          <a:srcRect/>
          <a:stretch>
            <a:fillRect/>
          </a:stretch>
        </p:blipFill>
        <p:spPr>
          <a:xfrm>
            <a:off x="152400" y="685800"/>
            <a:ext cx="3171818" cy="2536924"/>
          </a:xfrm>
        </p:spPr>
      </p:pic>
      <p:pic>
        <p:nvPicPr>
          <p:cNvPr id="9220" name="Picture 3"/>
          <p:cNvPicPr>
            <a:picLocks noChangeAspect="1" noChangeArrowheads="1"/>
          </p:cNvPicPr>
          <p:nvPr/>
        </p:nvPicPr>
        <p:blipFill>
          <a:blip r:embed="rId3"/>
          <a:srcRect/>
          <a:stretch>
            <a:fillRect/>
          </a:stretch>
        </p:blipFill>
        <p:spPr bwMode="auto">
          <a:xfrm>
            <a:off x="4572000" y="3241675"/>
            <a:ext cx="4129088" cy="3616325"/>
          </a:xfrm>
          <a:prstGeom prst="rect">
            <a:avLst/>
          </a:prstGeom>
          <a:noFill/>
          <a:ln w="9525">
            <a:noFill/>
            <a:miter lim="800000"/>
            <a:headEnd/>
            <a:tailEnd/>
          </a:ln>
        </p:spPr>
      </p:pic>
      <p:sp>
        <p:nvSpPr>
          <p:cNvPr id="9221" name="TextBox 5"/>
          <p:cNvSpPr txBox="1">
            <a:spLocks noChangeArrowheads="1"/>
          </p:cNvSpPr>
          <p:nvPr/>
        </p:nvSpPr>
        <p:spPr bwMode="auto">
          <a:xfrm>
            <a:off x="3200400" y="914400"/>
            <a:ext cx="5943600" cy="2308324"/>
          </a:xfrm>
          <a:prstGeom prst="rect">
            <a:avLst/>
          </a:prstGeom>
          <a:noFill/>
          <a:ln w="9525">
            <a:noFill/>
            <a:miter lim="800000"/>
            <a:headEnd/>
            <a:tailEnd/>
          </a:ln>
        </p:spPr>
        <p:txBody>
          <a:bodyPr>
            <a:prstTxWarp prst="textNoShape">
              <a:avLst/>
            </a:prstTxWarp>
            <a:spAutoFit/>
          </a:bodyPr>
          <a:lstStyle/>
          <a:p>
            <a:pPr algn="ctr"/>
            <a:r>
              <a:rPr lang="en-US" sz="3600" dirty="0">
                <a:latin typeface="Australian Sunrise" charset="0"/>
              </a:rPr>
              <a:t>*Very high </a:t>
            </a:r>
            <a:r>
              <a:rPr lang="en-US" sz="3600" dirty="0" smtClean="0">
                <a:latin typeface="Australian Sunrise" charset="0"/>
              </a:rPr>
              <a:t>temperature</a:t>
            </a:r>
          </a:p>
          <a:p>
            <a:pPr algn="ctr"/>
            <a:r>
              <a:rPr lang="en-US" sz="3600" dirty="0">
                <a:latin typeface="Australian Sunrise" charset="0"/>
              </a:rPr>
              <a:t>*This is because the particles are moving fast but do not touch.</a:t>
            </a:r>
          </a:p>
        </p:txBody>
      </p:sp>
      <p:sp>
        <p:nvSpPr>
          <p:cNvPr id="9222" name="TextBox 6"/>
          <p:cNvSpPr txBox="1">
            <a:spLocks noChangeArrowheads="1"/>
          </p:cNvSpPr>
          <p:nvPr/>
        </p:nvSpPr>
        <p:spPr bwMode="auto">
          <a:xfrm>
            <a:off x="152400" y="3241675"/>
            <a:ext cx="3352800" cy="3540125"/>
          </a:xfrm>
          <a:prstGeom prst="rect">
            <a:avLst/>
          </a:prstGeom>
          <a:noFill/>
          <a:ln w="9525">
            <a:noFill/>
            <a:miter lim="800000"/>
            <a:headEnd/>
            <a:tailEnd/>
          </a:ln>
        </p:spPr>
        <p:txBody>
          <a:bodyPr>
            <a:prstTxWarp prst="textNoShape">
              <a:avLst/>
            </a:prstTxWarp>
            <a:spAutoFit/>
          </a:bodyPr>
          <a:lstStyle/>
          <a:p>
            <a:pPr algn="ctr"/>
            <a:r>
              <a:rPr lang="en-US" sz="3200" dirty="0">
                <a:latin typeface="Australian Sunrise" charset="0"/>
              </a:rPr>
              <a:t>* Contains the ionosphere where electricity makes gases light up = The Northern and Southern Lights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solidFill>
                  <a:schemeClr val="accent5"/>
                </a:solidFill>
              </a:rPr>
              <a:t>The Exosphere</a:t>
            </a:r>
          </a:p>
        </p:txBody>
      </p:sp>
      <p:sp>
        <p:nvSpPr>
          <p:cNvPr id="10243" name="Content Placeholder 2"/>
          <p:cNvSpPr>
            <a:spLocks noGrp="1"/>
          </p:cNvSpPr>
          <p:nvPr>
            <p:ph idx="1"/>
          </p:nvPr>
        </p:nvSpPr>
        <p:spPr>
          <a:xfrm>
            <a:off x="152400" y="1492625"/>
            <a:ext cx="8991600" cy="4558551"/>
          </a:xfrm>
        </p:spPr>
        <p:txBody>
          <a:bodyPr>
            <a:normAutofit/>
          </a:bodyPr>
          <a:lstStyle/>
          <a:p>
            <a:pPr algn="ctr" eaLnBrk="1" hangingPunct="1"/>
            <a:r>
              <a:rPr lang="en-US" sz="3200" dirty="0">
                <a:solidFill>
                  <a:schemeClr val="tx1"/>
                </a:solidFill>
              </a:rPr>
              <a:t>This is </a:t>
            </a:r>
            <a:r>
              <a:rPr lang="en-US" sz="3200" dirty="0" smtClean="0">
                <a:solidFill>
                  <a:schemeClr val="tx1"/>
                </a:solidFill>
              </a:rPr>
              <a:t>outermost layer, which is closest to </a:t>
            </a:r>
            <a:r>
              <a:rPr lang="en-US" sz="3200" dirty="0">
                <a:solidFill>
                  <a:schemeClr val="tx1"/>
                </a:solidFill>
              </a:rPr>
              <a:t>space!!</a:t>
            </a:r>
          </a:p>
        </p:txBody>
      </p:sp>
      <p:pic>
        <p:nvPicPr>
          <p:cNvPr id="10244" name="Picture 2"/>
          <p:cNvPicPr>
            <a:picLocks noChangeAspect="1" noChangeArrowheads="1"/>
          </p:cNvPicPr>
          <p:nvPr/>
        </p:nvPicPr>
        <p:blipFill>
          <a:blip r:embed="rId2"/>
          <a:srcRect/>
          <a:stretch>
            <a:fillRect/>
          </a:stretch>
        </p:blipFill>
        <p:spPr bwMode="auto">
          <a:xfrm>
            <a:off x="152400" y="2209800"/>
            <a:ext cx="3810000" cy="2857500"/>
          </a:xfrm>
          <a:prstGeom prst="rect">
            <a:avLst/>
          </a:prstGeom>
          <a:noFill/>
          <a:ln w="9525">
            <a:noFill/>
            <a:miter lim="800000"/>
            <a:headEnd/>
            <a:tailEnd/>
          </a:ln>
        </p:spPr>
      </p:pic>
      <p:pic>
        <p:nvPicPr>
          <p:cNvPr id="10245" name="Picture 3"/>
          <p:cNvPicPr>
            <a:picLocks noChangeAspect="1" noChangeArrowheads="1"/>
          </p:cNvPicPr>
          <p:nvPr/>
        </p:nvPicPr>
        <p:blipFill>
          <a:blip r:embed="rId3"/>
          <a:srcRect/>
          <a:stretch>
            <a:fillRect/>
          </a:stretch>
        </p:blipFill>
        <p:spPr bwMode="auto">
          <a:xfrm>
            <a:off x="4419600" y="2895600"/>
            <a:ext cx="4351338" cy="326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1"/>
            <a:ext cx="9144000" cy="1264024"/>
          </a:xfrm>
        </p:spPr>
        <p:txBody>
          <a:bodyPr/>
          <a:lstStyle/>
          <a:p>
            <a:r>
              <a:rPr lang="en-US" dirty="0" smtClean="0"/>
              <a:t>Finishing our Cornell Notes</a:t>
            </a:r>
            <a:endParaRPr lang="en-US" dirty="0"/>
          </a:p>
        </p:txBody>
      </p:sp>
      <p:sp>
        <p:nvSpPr>
          <p:cNvPr id="5" name="Content Placeholder 4"/>
          <p:cNvSpPr>
            <a:spLocks noGrp="1"/>
          </p:cNvSpPr>
          <p:nvPr>
            <p:ph idx="1"/>
          </p:nvPr>
        </p:nvSpPr>
        <p:spPr/>
        <p:txBody>
          <a:bodyPr>
            <a:normAutofit/>
          </a:bodyPr>
          <a:lstStyle/>
          <a:p>
            <a:r>
              <a:rPr lang="en-US" sz="3200" b="1" dirty="0" smtClean="0"/>
              <a:t>Today, we will be reading together as a class for pages 156 and pages 157.</a:t>
            </a:r>
          </a:p>
          <a:p>
            <a:r>
              <a:rPr lang="en-US" sz="3200" b="1" dirty="0" smtClean="0"/>
              <a:t>It is only 4 paragraphs, so make sure you are following along and asking questions if you don’t understand!</a:t>
            </a:r>
          </a:p>
          <a:p>
            <a:r>
              <a:rPr lang="en-US" sz="3200" b="1" dirty="0" smtClean="0"/>
              <a:t>After this, we will be finished with our notes for the week, so stay focused!</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144"/>
            <a:ext cx="7313613" cy="1264024"/>
          </a:xfrm>
        </p:spPr>
        <p:txBody>
          <a:bodyPr/>
          <a:lstStyle/>
          <a:p>
            <a:r>
              <a:rPr lang="en-US" dirty="0" smtClean="0"/>
              <a:t>Radiation</a:t>
            </a:r>
            <a:endParaRPr lang="en-US" dirty="0"/>
          </a:p>
        </p:txBody>
      </p:sp>
      <p:sp>
        <p:nvSpPr>
          <p:cNvPr id="3" name="Content Placeholder 2"/>
          <p:cNvSpPr>
            <a:spLocks noGrp="1"/>
          </p:cNvSpPr>
          <p:nvPr>
            <p:ph idx="1"/>
          </p:nvPr>
        </p:nvSpPr>
        <p:spPr>
          <a:xfrm>
            <a:off x="499616" y="4497393"/>
            <a:ext cx="8222834" cy="1853090"/>
          </a:xfrm>
        </p:spPr>
        <p:txBody>
          <a:bodyPr>
            <a:noAutofit/>
          </a:bodyPr>
          <a:lstStyle/>
          <a:p>
            <a:r>
              <a:rPr lang="en-US" sz="3000" b="1" dirty="0" smtClean="0"/>
              <a:t>The Earth receives energy from the Sun by </a:t>
            </a:r>
            <a:r>
              <a:rPr lang="en-US" sz="3000" b="1" u="sng" dirty="0" smtClean="0"/>
              <a:t>radiation</a:t>
            </a:r>
            <a:r>
              <a:rPr lang="en-US" sz="3000" b="1" dirty="0" smtClean="0"/>
              <a:t>.</a:t>
            </a:r>
          </a:p>
          <a:p>
            <a:r>
              <a:rPr lang="en-US" sz="3000" b="1" u="sng" dirty="0" smtClean="0"/>
              <a:t>Radiation </a:t>
            </a:r>
            <a:r>
              <a:rPr lang="en-US" sz="3000" b="1" dirty="0" smtClean="0"/>
              <a:t>drives the weather cycle and makes Earth habitable.</a:t>
            </a:r>
          </a:p>
          <a:p>
            <a:endParaRPr lang="en-US" sz="3000" b="1" dirty="0"/>
          </a:p>
        </p:txBody>
      </p:sp>
      <p:pic>
        <p:nvPicPr>
          <p:cNvPr id="5" name="Picture 4"/>
          <p:cNvPicPr>
            <a:picLocks noChangeAspect="1"/>
          </p:cNvPicPr>
          <p:nvPr/>
        </p:nvPicPr>
        <p:blipFill>
          <a:blip r:embed="rId2"/>
          <a:stretch>
            <a:fillRect/>
          </a:stretch>
        </p:blipFill>
        <p:spPr>
          <a:xfrm>
            <a:off x="1907764" y="754575"/>
            <a:ext cx="5295987" cy="374281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535"/>
            <a:ext cx="7313613" cy="1264024"/>
          </a:xfrm>
        </p:spPr>
        <p:txBody>
          <a:bodyPr/>
          <a:lstStyle/>
          <a:p>
            <a:r>
              <a:rPr lang="en-US" dirty="0" smtClean="0"/>
              <a:t>Thermal Conduction</a:t>
            </a:r>
            <a:endParaRPr lang="en-US" dirty="0"/>
          </a:p>
        </p:txBody>
      </p:sp>
      <p:sp>
        <p:nvSpPr>
          <p:cNvPr id="3" name="Content Placeholder 2"/>
          <p:cNvSpPr>
            <a:spLocks noGrp="1"/>
          </p:cNvSpPr>
          <p:nvPr>
            <p:ph idx="1"/>
          </p:nvPr>
        </p:nvSpPr>
        <p:spPr>
          <a:xfrm>
            <a:off x="0" y="4408901"/>
            <a:ext cx="9144000" cy="2449099"/>
          </a:xfrm>
        </p:spPr>
        <p:txBody>
          <a:bodyPr>
            <a:normAutofit/>
          </a:bodyPr>
          <a:lstStyle/>
          <a:p>
            <a:r>
              <a:rPr lang="en-US" sz="2800" b="1" dirty="0" smtClean="0"/>
              <a:t>The transfer of thermal energy through a material.</a:t>
            </a:r>
          </a:p>
          <a:p>
            <a:r>
              <a:rPr lang="en-US" sz="2800" b="1" dirty="0" smtClean="0"/>
              <a:t>When air molecules come into direct contact with the warm surface of Earth, thermal energy is transferred to the atmosphere.</a:t>
            </a:r>
            <a:endParaRPr lang="en-US" sz="2800" b="1" dirty="0"/>
          </a:p>
        </p:txBody>
      </p:sp>
      <p:pic>
        <p:nvPicPr>
          <p:cNvPr id="4" name="Picture 3"/>
          <p:cNvPicPr>
            <a:picLocks noChangeAspect="1"/>
          </p:cNvPicPr>
          <p:nvPr/>
        </p:nvPicPr>
        <p:blipFill>
          <a:blip r:embed="rId2"/>
          <a:stretch>
            <a:fillRect/>
          </a:stretch>
        </p:blipFill>
        <p:spPr>
          <a:xfrm>
            <a:off x="1794189" y="791930"/>
            <a:ext cx="5471048" cy="361697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535"/>
            <a:ext cx="7313613" cy="1264024"/>
          </a:xfrm>
        </p:spPr>
        <p:txBody>
          <a:bodyPr/>
          <a:lstStyle/>
          <a:p>
            <a:r>
              <a:rPr lang="en-US" dirty="0" smtClean="0"/>
              <a:t>Convection</a:t>
            </a:r>
            <a:endParaRPr lang="en-US" dirty="0"/>
          </a:p>
        </p:txBody>
      </p:sp>
      <p:sp>
        <p:nvSpPr>
          <p:cNvPr id="3" name="Content Placeholder 2"/>
          <p:cNvSpPr>
            <a:spLocks noGrp="1"/>
          </p:cNvSpPr>
          <p:nvPr>
            <p:ph idx="1"/>
          </p:nvPr>
        </p:nvSpPr>
        <p:spPr>
          <a:xfrm>
            <a:off x="0" y="5190998"/>
            <a:ext cx="9144000" cy="1720356"/>
          </a:xfrm>
        </p:spPr>
        <p:txBody>
          <a:bodyPr>
            <a:normAutofit/>
          </a:bodyPr>
          <a:lstStyle/>
          <a:p>
            <a:r>
              <a:rPr lang="en-US" sz="2800" b="1" dirty="0" smtClean="0"/>
              <a:t>The transfer of thermal energy by the circulation or movement of a liquid or a gas.</a:t>
            </a:r>
          </a:p>
          <a:p>
            <a:r>
              <a:rPr lang="en-US" sz="2800" b="1" dirty="0" smtClean="0"/>
              <a:t>THIS IS THE REASON </a:t>
            </a:r>
            <a:r>
              <a:rPr lang="en-US" sz="2800" b="1" dirty="0" smtClean="0"/>
              <a:t>FOR</a:t>
            </a:r>
            <a:r>
              <a:rPr lang="en-US" sz="2800" b="1" dirty="0" smtClean="0"/>
              <a:t> </a:t>
            </a:r>
            <a:r>
              <a:rPr lang="en-US" sz="2800" b="1" dirty="0" smtClean="0"/>
              <a:t> </a:t>
            </a:r>
            <a:r>
              <a:rPr lang="en-US" sz="2800" b="1" dirty="0" smtClean="0"/>
              <a:t>WINDS!</a:t>
            </a:r>
            <a:endParaRPr lang="en-US" sz="2800" b="1" dirty="0"/>
          </a:p>
        </p:txBody>
      </p:sp>
      <p:pic>
        <p:nvPicPr>
          <p:cNvPr id="4" name="Picture 3"/>
          <p:cNvPicPr>
            <a:picLocks noChangeAspect="1"/>
          </p:cNvPicPr>
          <p:nvPr/>
        </p:nvPicPr>
        <p:blipFill>
          <a:blip r:embed="rId2"/>
          <a:stretch>
            <a:fillRect/>
          </a:stretch>
        </p:blipFill>
        <p:spPr>
          <a:xfrm>
            <a:off x="1488217" y="985612"/>
            <a:ext cx="5610481" cy="420538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Whiteboard Practice </a:t>
            </a:r>
            <a:endParaRPr lang="en-US" dirty="0"/>
          </a:p>
        </p:txBody>
      </p:sp>
      <p:sp>
        <p:nvSpPr>
          <p:cNvPr id="3" name="Content Placeholder 2"/>
          <p:cNvSpPr>
            <a:spLocks noGrp="1"/>
          </p:cNvSpPr>
          <p:nvPr>
            <p:ph idx="1"/>
          </p:nvPr>
        </p:nvSpPr>
        <p:spPr>
          <a:xfrm>
            <a:off x="597566" y="1492625"/>
            <a:ext cx="8042238" cy="5007377"/>
          </a:xfrm>
        </p:spPr>
        <p:txBody>
          <a:bodyPr>
            <a:normAutofit lnSpcReduction="10000"/>
          </a:bodyPr>
          <a:lstStyle/>
          <a:p>
            <a:r>
              <a:rPr lang="en-US" sz="3000" dirty="0" smtClean="0"/>
              <a:t>Make sure your markers remain capped until a new question appears</a:t>
            </a:r>
          </a:p>
          <a:p>
            <a:r>
              <a:rPr lang="en-US" sz="3000" dirty="0" smtClean="0"/>
              <a:t>You will have 30 seconds to answer each question.</a:t>
            </a:r>
          </a:p>
          <a:p>
            <a:r>
              <a:rPr lang="en-US" sz="3000" dirty="0" smtClean="0"/>
              <a:t>When Ms. McGuirk counts back from 5, you may stand up and show your answer.</a:t>
            </a:r>
          </a:p>
          <a:p>
            <a:r>
              <a:rPr lang="en-US" sz="3000" dirty="0" smtClean="0"/>
              <a:t>Please keep your answer hidden until then!</a:t>
            </a:r>
          </a:p>
          <a:p>
            <a:r>
              <a:rPr lang="en-US" sz="3000" dirty="0" smtClean="0"/>
              <a:t>You may refer to your notes if you need to, but do not look at another scholar’s whiteboard!</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57734" y="-20439"/>
            <a:ext cx="7313613" cy="1264024"/>
          </a:xfrm>
        </p:spPr>
        <p:txBody>
          <a:bodyPr/>
          <a:lstStyle/>
          <a:p>
            <a:r>
              <a:rPr lang="en-US" dirty="0" smtClean="0"/>
              <a:t>What’s the Layer?</a:t>
            </a:r>
            <a:endParaRPr lang="en-US" dirty="0"/>
          </a:p>
        </p:txBody>
      </p:sp>
      <p:sp>
        <p:nvSpPr>
          <p:cNvPr id="4" name="Content Placeholder 3"/>
          <p:cNvSpPr>
            <a:spLocks noGrp="1"/>
          </p:cNvSpPr>
          <p:nvPr>
            <p:ph sz="half" idx="2"/>
          </p:nvPr>
        </p:nvSpPr>
        <p:spPr>
          <a:xfrm>
            <a:off x="4648199" y="1243585"/>
            <a:ext cx="4041402" cy="5563615"/>
          </a:xfrm>
        </p:spPr>
        <p:txBody>
          <a:bodyPr>
            <a:normAutofit/>
          </a:bodyPr>
          <a:lstStyle/>
          <a:p>
            <a:r>
              <a:rPr lang="en-US" sz="3200" b="1" dirty="0" smtClean="0"/>
              <a:t>The ozone layer is found within this layer.</a:t>
            </a:r>
          </a:p>
          <a:p>
            <a:r>
              <a:rPr lang="en-US" sz="3200" b="1" dirty="0" smtClean="0"/>
              <a:t>Because there are layers within this layer, the root term of this atmospheric layer means “layer.”</a:t>
            </a:r>
          </a:p>
          <a:p>
            <a:endParaRPr lang="en-US" sz="3200" b="1" dirty="0"/>
          </a:p>
        </p:txBody>
      </p:sp>
      <p:pic>
        <p:nvPicPr>
          <p:cNvPr id="6" name="Picture 2"/>
          <p:cNvPicPr>
            <a:picLocks noChangeAspect="1" noChangeArrowheads="1"/>
          </p:cNvPicPr>
          <p:nvPr/>
        </p:nvPicPr>
        <p:blipFill>
          <a:blip r:embed="rId2"/>
          <a:srcRect/>
          <a:stretch>
            <a:fillRect/>
          </a:stretch>
        </p:blipFill>
        <p:spPr bwMode="auto">
          <a:xfrm>
            <a:off x="408706" y="990600"/>
            <a:ext cx="38862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62033"/>
            <a:ext cx="9144000" cy="1264024"/>
          </a:xfrm>
        </p:spPr>
        <p:txBody>
          <a:bodyPr/>
          <a:lstStyle/>
          <a:p>
            <a:r>
              <a:rPr lang="en-US" dirty="0" smtClean="0"/>
              <a:t>Tuesday’s Catalyst </a:t>
            </a:r>
            <a:r>
              <a:rPr lang="en-US" dirty="0" smtClean="0"/>
              <a:t>(5 </a:t>
            </a:r>
            <a:r>
              <a:rPr lang="en-US" dirty="0" err="1" smtClean="0"/>
              <a:t>mins</a:t>
            </a:r>
            <a:r>
              <a:rPr lang="en-US" dirty="0" smtClean="0"/>
              <a:t>)</a:t>
            </a:r>
            <a:endParaRPr lang="en-US" dirty="0"/>
          </a:p>
        </p:txBody>
      </p:sp>
      <p:sp>
        <p:nvSpPr>
          <p:cNvPr id="6" name="Content Placeholder 5"/>
          <p:cNvSpPr>
            <a:spLocks noGrp="1"/>
          </p:cNvSpPr>
          <p:nvPr>
            <p:ph idx="1"/>
          </p:nvPr>
        </p:nvSpPr>
        <p:spPr>
          <a:xfrm>
            <a:off x="499616" y="1207633"/>
            <a:ext cx="8222834" cy="5330240"/>
          </a:xfrm>
        </p:spPr>
        <p:txBody>
          <a:bodyPr>
            <a:normAutofit lnSpcReduction="10000"/>
          </a:bodyPr>
          <a:lstStyle/>
          <a:p>
            <a:pPr marL="457200" indent="-457200">
              <a:buAutoNum type="arabicParenBoth"/>
            </a:pPr>
            <a:r>
              <a:rPr lang="en-US" sz="4200" b="1" dirty="0" smtClean="0"/>
              <a:t>In which layer of the atmosphere does most of our weather occur in?  Why is this layer so important?</a:t>
            </a:r>
            <a:endParaRPr lang="en-US" sz="4200" b="1" dirty="0" smtClean="0"/>
          </a:p>
          <a:p>
            <a:pPr marL="457200" indent="-457200">
              <a:buAutoNum type="arabicParenBoth"/>
            </a:pPr>
            <a:r>
              <a:rPr lang="en-US" sz="4200" b="1" dirty="0" smtClean="0"/>
              <a:t>What three gasses </a:t>
            </a:r>
            <a:r>
              <a:rPr lang="en-US" sz="4200" b="1" dirty="0" smtClean="0"/>
              <a:t>are in the atmosphere?</a:t>
            </a:r>
          </a:p>
          <a:p>
            <a:pPr marL="457200" indent="-457200">
              <a:buAutoNum type="arabicParenBoth"/>
            </a:pPr>
            <a:r>
              <a:rPr lang="en-US" sz="4200" b="1" dirty="0" smtClean="0"/>
              <a:t>What is the purpose of the ozone layer?</a:t>
            </a:r>
            <a:endParaRPr lang="en-US" sz="4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95645" y="41861"/>
            <a:ext cx="7313613" cy="1264024"/>
          </a:xfrm>
        </p:spPr>
        <p:txBody>
          <a:bodyPr/>
          <a:lstStyle/>
          <a:p>
            <a:r>
              <a:rPr lang="en-US" dirty="0" smtClean="0"/>
              <a:t>What’s the Layer?</a:t>
            </a:r>
            <a:endParaRPr lang="en-US" dirty="0"/>
          </a:p>
        </p:txBody>
      </p:sp>
      <p:sp>
        <p:nvSpPr>
          <p:cNvPr id="5" name="Content Placeholder 4"/>
          <p:cNvSpPr>
            <a:spLocks noGrp="1"/>
          </p:cNvSpPr>
          <p:nvPr>
            <p:ph sz="half" idx="2"/>
          </p:nvPr>
        </p:nvSpPr>
        <p:spPr/>
        <p:txBody>
          <a:bodyPr>
            <a:normAutofit/>
          </a:bodyPr>
          <a:lstStyle/>
          <a:p>
            <a:r>
              <a:rPr lang="en-US" sz="3500" b="1" dirty="0" smtClean="0"/>
              <a:t>This is the coldest layer.</a:t>
            </a:r>
          </a:p>
          <a:p>
            <a:r>
              <a:rPr lang="en-US" sz="3500" b="1" dirty="0" smtClean="0"/>
              <a:t>The root term of this layer literally means “middle”.</a:t>
            </a:r>
            <a:endParaRPr lang="en-US" sz="3500" b="1" dirty="0"/>
          </a:p>
        </p:txBody>
      </p:sp>
      <p:pic>
        <p:nvPicPr>
          <p:cNvPr id="6" name="Picture 2"/>
          <p:cNvPicPr>
            <a:picLocks noChangeAspect="1" noChangeArrowheads="1"/>
          </p:cNvPicPr>
          <p:nvPr/>
        </p:nvPicPr>
        <p:blipFill>
          <a:blip r:embed="rId2"/>
          <a:srcRect/>
          <a:stretch>
            <a:fillRect/>
          </a:stretch>
        </p:blipFill>
        <p:spPr bwMode="auto">
          <a:xfrm>
            <a:off x="171203" y="990600"/>
            <a:ext cx="38862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6898" y="228601"/>
            <a:ext cx="7313613" cy="1264024"/>
          </a:xfrm>
        </p:spPr>
        <p:txBody>
          <a:bodyPr/>
          <a:lstStyle/>
          <a:p>
            <a:r>
              <a:rPr lang="en-US" dirty="0" smtClean="0"/>
              <a:t>What’s the Layer?</a:t>
            </a:r>
            <a:endParaRPr lang="en-US" dirty="0"/>
          </a:p>
        </p:txBody>
      </p:sp>
      <p:sp>
        <p:nvSpPr>
          <p:cNvPr id="5" name="Content Placeholder 4"/>
          <p:cNvSpPr>
            <a:spLocks noGrp="1"/>
          </p:cNvSpPr>
          <p:nvPr>
            <p:ph sz="half" idx="2"/>
          </p:nvPr>
        </p:nvSpPr>
        <p:spPr>
          <a:xfrm>
            <a:off x="4648199" y="1747837"/>
            <a:ext cx="3565526" cy="5059361"/>
          </a:xfrm>
        </p:spPr>
        <p:txBody>
          <a:bodyPr>
            <a:noAutofit/>
          </a:bodyPr>
          <a:lstStyle/>
          <a:p>
            <a:r>
              <a:rPr lang="en-US" sz="3200" b="1" dirty="0" smtClean="0"/>
              <a:t>This layer is the outermost layer.</a:t>
            </a:r>
          </a:p>
          <a:p>
            <a:r>
              <a:rPr lang="en-US" sz="3200" b="1" dirty="0" smtClean="0"/>
              <a:t>The root term of this layer means “outer”</a:t>
            </a:r>
          </a:p>
          <a:p>
            <a:r>
              <a:rPr lang="en-US" sz="3200" b="1" dirty="0" smtClean="0"/>
              <a:t>It is the closest layer to outer space!</a:t>
            </a:r>
            <a:endParaRPr lang="en-US" sz="3200" b="1" dirty="0"/>
          </a:p>
        </p:txBody>
      </p:sp>
      <p:pic>
        <p:nvPicPr>
          <p:cNvPr id="6" name="Picture 2"/>
          <p:cNvPicPr>
            <a:picLocks noChangeAspect="1" noChangeArrowheads="1"/>
          </p:cNvPicPr>
          <p:nvPr/>
        </p:nvPicPr>
        <p:blipFill>
          <a:blip r:embed="rId2"/>
          <a:srcRect/>
          <a:stretch>
            <a:fillRect/>
          </a:stretch>
        </p:blipFill>
        <p:spPr bwMode="auto">
          <a:xfrm>
            <a:off x="171203" y="1492624"/>
            <a:ext cx="3886200" cy="5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09952" y="-70183"/>
            <a:ext cx="7313613" cy="1264024"/>
          </a:xfrm>
        </p:spPr>
        <p:txBody>
          <a:bodyPr/>
          <a:lstStyle/>
          <a:p>
            <a:r>
              <a:rPr lang="en-US" dirty="0" smtClean="0"/>
              <a:t>What’s the Layer?</a:t>
            </a:r>
            <a:endParaRPr lang="en-US" dirty="0"/>
          </a:p>
        </p:txBody>
      </p:sp>
      <p:sp>
        <p:nvSpPr>
          <p:cNvPr id="5" name="Content Placeholder 4"/>
          <p:cNvSpPr>
            <a:spLocks noGrp="1"/>
          </p:cNvSpPr>
          <p:nvPr>
            <p:ph sz="half" idx="2"/>
          </p:nvPr>
        </p:nvSpPr>
        <p:spPr>
          <a:xfrm>
            <a:off x="4648199" y="1193841"/>
            <a:ext cx="4019454" cy="5613359"/>
          </a:xfrm>
        </p:spPr>
        <p:txBody>
          <a:bodyPr>
            <a:normAutofit/>
          </a:bodyPr>
          <a:lstStyle/>
          <a:p>
            <a:r>
              <a:rPr lang="en-US" sz="3200" b="1" dirty="0" smtClean="0"/>
              <a:t>This layer is where all weather occurs.</a:t>
            </a:r>
          </a:p>
          <a:p>
            <a:r>
              <a:rPr lang="en-US" sz="3200" b="1" dirty="0" smtClean="0"/>
              <a:t>Because of the constant mixing of gasses, the root term literally means “turning” or “changing”</a:t>
            </a:r>
          </a:p>
          <a:p>
            <a:r>
              <a:rPr lang="en-US" sz="3200" b="1" dirty="0" smtClean="0"/>
              <a:t>We live in this layer!</a:t>
            </a:r>
            <a:endParaRPr lang="en-US" sz="3200" b="1" dirty="0"/>
          </a:p>
        </p:txBody>
      </p:sp>
      <p:pic>
        <p:nvPicPr>
          <p:cNvPr id="6" name="Picture 2"/>
          <p:cNvPicPr>
            <a:picLocks noChangeAspect="1" noChangeArrowheads="1"/>
          </p:cNvPicPr>
          <p:nvPr/>
        </p:nvPicPr>
        <p:blipFill>
          <a:blip r:embed="rId2"/>
          <a:srcRect/>
          <a:stretch>
            <a:fillRect/>
          </a:stretch>
        </p:blipFill>
        <p:spPr bwMode="auto">
          <a:xfrm>
            <a:off x="245925" y="990600"/>
            <a:ext cx="38862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4533" y="228601"/>
            <a:ext cx="7313613" cy="1264024"/>
          </a:xfrm>
        </p:spPr>
        <p:txBody>
          <a:bodyPr/>
          <a:lstStyle/>
          <a:p>
            <a:r>
              <a:rPr lang="en-US" dirty="0" smtClean="0"/>
              <a:t>What’s the Layer?</a:t>
            </a:r>
            <a:endParaRPr lang="en-US" dirty="0"/>
          </a:p>
        </p:txBody>
      </p:sp>
      <p:sp>
        <p:nvSpPr>
          <p:cNvPr id="5" name="Content Placeholder 4"/>
          <p:cNvSpPr>
            <a:spLocks noGrp="1"/>
          </p:cNvSpPr>
          <p:nvPr>
            <p:ph sz="half" idx="2"/>
          </p:nvPr>
        </p:nvSpPr>
        <p:spPr>
          <a:xfrm>
            <a:off x="4349310" y="1747838"/>
            <a:ext cx="4495801" cy="5059362"/>
          </a:xfrm>
        </p:spPr>
        <p:txBody>
          <a:bodyPr>
            <a:normAutofit/>
          </a:bodyPr>
          <a:lstStyle/>
          <a:p>
            <a:r>
              <a:rPr lang="en-US" sz="3200" b="1" dirty="0" smtClean="0"/>
              <a:t>This is the hottest layer.</a:t>
            </a:r>
          </a:p>
          <a:p>
            <a:r>
              <a:rPr lang="en-US" sz="3200" b="1" dirty="0" smtClean="0"/>
              <a:t>The root term of this atmosphere layer literally means “heat”</a:t>
            </a:r>
          </a:p>
          <a:p>
            <a:r>
              <a:rPr lang="en-US" sz="3200" b="1" dirty="0" smtClean="0"/>
              <a:t>The Ionosphere is found within this layer</a:t>
            </a:r>
            <a:endParaRPr lang="en-US" sz="3200" b="1" dirty="0"/>
          </a:p>
        </p:txBody>
      </p:sp>
      <p:pic>
        <p:nvPicPr>
          <p:cNvPr id="6" name="Picture 2"/>
          <p:cNvPicPr>
            <a:picLocks noChangeAspect="1" noChangeArrowheads="1"/>
          </p:cNvPicPr>
          <p:nvPr/>
        </p:nvPicPr>
        <p:blipFill>
          <a:blip r:embed="rId2"/>
          <a:srcRect/>
          <a:stretch>
            <a:fillRect/>
          </a:stretch>
        </p:blipFill>
        <p:spPr bwMode="auto">
          <a:xfrm>
            <a:off x="208564" y="990600"/>
            <a:ext cx="38862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Pop: The Atmosphere</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arenBoth"/>
            </a:pPr>
            <a:r>
              <a:rPr lang="en-US" sz="4500" dirty="0" smtClean="0"/>
              <a:t>What is the purpose of the atmosphere?</a:t>
            </a:r>
          </a:p>
          <a:p>
            <a:pPr marL="514350" indent="-514350">
              <a:buAutoNum type="arabicParenBoth"/>
            </a:pPr>
            <a:r>
              <a:rPr lang="en-US" sz="4500" dirty="0" smtClean="0"/>
              <a:t>What is the atmosphere made of?</a:t>
            </a:r>
          </a:p>
          <a:p>
            <a:pPr marL="514350" indent="-514350">
              <a:buAutoNum type="arabicParenBoth"/>
            </a:pPr>
            <a:r>
              <a:rPr lang="en-US" sz="4500" dirty="0" smtClean="0"/>
              <a:t>What are the layers of the atmosphere?</a:t>
            </a:r>
            <a:endParaRPr lang="en-US" sz="4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12"/>
            <a:ext cx="9144000" cy="1264024"/>
          </a:xfrm>
        </p:spPr>
        <p:txBody>
          <a:bodyPr/>
          <a:lstStyle/>
          <a:p>
            <a:r>
              <a:rPr lang="en-US" dirty="0" smtClean="0"/>
              <a:t>Brain Pop: The Atmosphere</a:t>
            </a:r>
            <a:endParaRPr lang="en-US" dirty="0"/>
          </a:p>
        </p:txBody>
      </p:sp>
      <p:sp>
        <p:nvSpPr>
          <p:cNvPr id="3" name="Content Placeholder 2"/>
          <p:cNvSpPr>
            <a:spLocks noGrp="1"/>
          </p:cNvSpPr>
          <p:nvPr>
            <p:ph idx="1"/>
          </p:nvPr>
        </p:nvSpPr>
        <p:spPr>
          <a:xfrm>
            <a:off x="0" y="1186811"/>
            <a:ext cx="9144000" cy="5671189"/>
          </a:xfrm>
        </p:spPr>
        <p:txBody>
          <a:bodyPr>
            <a:normAutofit lnSpcReduction="10000"/>
          </a:bodyPr>
          <a:lstStyle/>
          <a:p>
            <a:pPr marL="514350" indent="-514350">
              <a:buNone/>
            </a:pPr>
            <a:r>
              <a:rPr lang="en-US" sz="3000" i="1" dirty="0" smtClean="0"/>
              <a:t>Think about these more detailed questions as you watch the video again today:</a:t>
            </a:r>
          </a:p>
          <a:p>
            <a:pPr marL="514350" indent="-514350">
              <a:buAutoNum type="arabicParenBoth"/>
            </a:pPr>
            <a:r>
              <a:rPr lang="en-US" sz="3000" dirty="0" smtClean="0"/>
              <a:t>What is the gas that makes up most of the atmosphere?</a:t>
            </a:r>
          </a:p>
          <a:p>
            <a:pPr marL="514350" indent="-514350">
              <a:buAutoNum type="arabicParenBoth"/>
            </a:pPr>
            <a:r>
              <a:rPr lang="en-US" sz="3000" dirty="0" smtClean="0"/>
              <a:t>What is in the stratosphere that protects us from harmful rays of the Sun?</a:t>
            </a:r>
          </a:p>
          <a:p>
            <a:pPr marL="514350" indent="-514350">
              <a:buAutoNum type="arabicParenBoth"/>
            </a:pPr>
            <a:r>
              <a:rPr lang="en-US" sz="3000" dirty="0" smtClean="0"/>
              <a:t>What is a part of the thermosphere? </a:t>
            </a:r>
          </a:p>
          <a:p>
            <a:pPr marL="514350" indent="-514350">
              <a:buAutoNum type="arabicParenBoth"/>
            </a:pPr>
            <a:r>
              <a:rPr lang="en-US" sz="3000" dirty="0" smtClean="0"/>
              <a:t>As you watched the video, what three objects did you see floating/flying in the troposphere, stratosphere &amp; exosphere?</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5658758"/>
            <a:ext cx="9238684" cy="1199241"/>
          </a:xfrm>
        </p:spPr>
        <p:txBody>
          <a:bodyPr>
            <a:normAutofit fontScale="90000"/>
          </a:bodyPr>
          <a:lstStyle/>
          <a:p>
            <a:pPr eaLnBrk="1" hangingPunct="1"/>
            <a:r>
              <a:rPr lang="en-US" dirty="0">
                <a:solidFill>
                  <a:srgbClr val="FFC000"/>
                </a:solidFill>
              </a:rPr>
              <a:t>The Layers</a:t>
            </a:r>
            <a:r>
              <a:rPr lang="en-US" dirty="0" smtClean="0">
                <a:solidFill>
                  <a:srgbClr val="FFC000"/>
                </a:solidFill>
              </a:rPr>
              <a:t> </a:t>
            </a:r>
            <a:br>
              <a:rPr lang="en-US" dirty="0" smtClean="0">
                <a:solidFill>
                  <a:srgbClr val="FFC000"/>
                </a:solidFill>
              </a:rPr>
            </a:br>
            <a:r>
              <a:rPr lang="en-US" dirty="0" smtClean="0">
                <a:solidFill>
                  <a:srgbClr val="FFC000"/>
                </a:solidFill>
              </a:rPr>
              <a:t>of </a:t>
            </a:r>
            <a:r>
              <a:rPr lang="en-US" dirty="0">
                <a:solidFill>
                  <a:srgbClr val="FFC000"/>
                </a:solidFill>
              </a:rPr>
              <a:t>the Atmosphere</a:t>
            </a:r>
          </a:p>
        </p:txBody>
      </p:sp>
      <p:pic>
        <p:nvPicPr>
          <p:cNvPr id="2052" name="Picture 2"/>
          <p:cNvPicPr>
            <a:picLocks noChangeAspect="1" noChangeArrowheads="1"/>
          </p:cNvPicPr>
          <p:nvPr/>
        </p:nvPicPr>
        <p:blipFill>
          <a:blip r:embed="rId2"/>
          <a:srcRect/>
          <a:stretch>
            <a:fillRect/>
          </a:stretch>
        </p:blipFill>
        <p:spPr bwMode="auto">
          <a:xfrm>
            <a:off x="2289128" y="0"/>
            <a:ext cx="5111531" cy="5658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Definitions</a:t>
            </a:r>
          </a:p>
        </p:txBody>
      </p:sp>
      <p:sp>
        <p:nvSpPr>
          <p:cNvPr id="3075" name="Content Placeholder 2"/>
          <p:cNvSpPr>
            <a:spLocks noGrp="1"/>
          </p:cNvSpPr>
          <p:nvPr>
            <p:ph idx="1"/>
          </p:nvPr>
        </p:nvSpPr>
        <p:spPr>
          <a:xfrm>
            <a:off x="914400" y="1492625"/>
            <a:ext cx="7599877" cy="4941142"/>
          </a:xfrm>
        </p:spPr>
        <p:txBody>
          <a:bodyPr>
            <a:normAutofit/>
          </a:bodyPr>
          <a:lstStyle/>
          <a:p>
            <a:pPr eaLnBrk="1" hangingPunct="1"/>
            <a:r>
              <a:rPr lang="en-US" sz="4000" u="sng" dirty="0">
                <a:solidFill>
                  <a:schemeClr val="tx1"/>
                </a:solidFill>
              </a:rPr>
              <a:t>Atmosphere</a:t>
            </a:r>
            <a:r>
              <a:rPr lang="en-US" sz="4000" dirty="0">
                <a:solidFill>
                  <a:schemeClr val="tx1"/>
                </a:solidFill>
              </a:rPr>
              <a:t>: blanket of gases surrounding Earth</a:t>
            </a:r>
          </a:p>
          <a:p>
            <a:pPr eaLnBrk="1" hangingPunct="1"/>
            <a:r>
              <a:rPr lang="en-US" sz="4000" u="sng" dirty="0">
                <a:solidFill>
                  <a:schemeClr val="tx1"/>
                </a:solidFill>
              </a:rPr>
              <a:t>Altitude</a:t>
            </a:r>
            <a:r>
              <a:rPr lang="en-US" sz="4000" dirty="0">
                <a:solidFill>
                  <a:schemeClr val="tx1"/>
                </a:solidFill>
              </a:rPr>
              <a:t>: height</a:t>
            </a:r>
          </a:p>
          <a:p>
            <a:pPr eaLnBrk="1" hangingPunct="1"/>
            <a:r>
              <a:rPr lang="en-US" sz="4000" u="sng" dirty="0">
                <a:solidFill>
                  <a:schemeClr val="tx1"/>
                </a:solidFill>
              </a:rPr>
              <a:t>Temperature</a:t>
            </a:r>
            <a:r>
              <a:rPr lang="en-US" sz="4000" dirty="0">
                <a:solidFill>
                  <a:schemeClr val="tx1"/>
                </a:solidFill>
              </a:rPr>
              <a:t>:</a:t>
            </a:r>
            <a:r>
              <a:rPr lang="en-US" sz="4000" dirty="0" smtClean="0">
                <a:solidFill>
                  <a:schemeClr val="tx1"/>
                </a:solidFill>
              </a:rPr>
              <a:t> measurement </a:t>
            </a:r>
            <a:r>
              <a:rPr lang="en-US" sz="4000" dirty="0">
                <a:solidFill>
                  <a:schemeClr val="tx1"/>
                </a:solidFill>
              </a:rPr>
              <a:t>of how quickly or how slowly molecules move around</a:t>
            </a:r>
          </a:p>
          <a:p>
            <a:pPr eaLnBrk="1" hangingPunct="1">
              <a:buFont typeface="Arial" charset="0"/>
              <a:buNone/>
            </a:pPr>
            <a:endParaRPr lang="en-US" sz="4000"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1264024"/>
          </a:xfrm>
        </p:spPr>
        <p:txBody>
          <a:bodyPr rtlCol="0">
            <a:normAutofit/>
          </a:bodyPr>
          <a:lstStyle/>
          <a:p>
            <a:pPr eaLnBrk="1" fontAlgn="auto" hangingPunct="1">
              <a:spcAft>
                <a:spcPts val="0"/>
              </a:spcAft>
              <a:defRPr/>
            </a:pPr>
            <a:r>
              <a:rPr lang="en-US" sz="4500" dirty="0" smtClean="0"/>
              <a:t>Makeup of Gases in the Atmosphere</a:t>
            </a:r>
            <a:endParaRPr lang="en-US" sz="4500" dirty="0"/>
          </a:p>
        </p:txBody>
      </p:sp>
      <p:pic>
        <p:nvPicPr>
          <p:cNvPr id="4099" name="Picture 2"/>
          <p:cNvPicPr>
            <a:picLocks noGrp="1" noChangeAspect="1" noChangeArrowheads="1"/>
          </p:cNvPicPr>
          <p:nvPr>
            <p:ph idx="1"/>
          </p:nvPr>
        </p:nvPicPr>
        <p:blipFill>
          <a:blip r:embed="rId2"/>
          <a:srcRect/>
          <a:stretch>
            <a:fillRect/>
          </a:stretch>
        </p:blipFill>
        <p:spPr>
          <a:xfrm>
            <a:off x="914400" y="1295400"/>
            <a:ext cx="4291013" cy="5062538"/>
          </a:xfrm>
          <a:noFill/>
        </p:spPr>
      </p:pic>
      <p:sp>
        <p:nvSpPr>
          <p:cNvPr id="4100" name="TextBox 4"/>
          <p:cNvSpPr txBox="1">
            <a:spLocks noChangeArrowheads="1"/>
          </p:cNvSpPr>
          <p:nvPr/>
        </p:nvSpPr>
        <p:spPr bwMode="auto">
          <a:xfrm>
            <a:off x="5562600" y="1676400"/>
            <a:ext cx="3429000" cy="4401205"/>
          </a:xfrm>
          <a:prstGeom prst="rect">
            <a:avLst/>
          </a:prstGeom>
          <a:noFill/>
          <a:ln w="9525">
            <a:noFill/>
            <a:miter lim="800000"/>
            <a:headEnd/>
            <a:tailEnd/>
          </a:ln>
        </p:spPr>
        <p:txBody>
          <a:bodyPr wrap="square">
            <a:prstTxWarp prst="textNoShape">
              <a:avLst/>
            </a:prstTxWarp>
            <a:spAutoFit/>
          </a:bodyPr>
          <a:lstStyle/>
          <a:p>
            <a:r>
              <a:rPr lang="en-US" sz="2800" dirty="0">
                <a:latin typeface="Calibri" charset="0"/>
              </a:rPr>
              <a:t>* Most of Earth’s atmosphere is not made up of oxygen.  It’s mostly made of nitrogen.  This is good because actually, with too much oxygen we would all die.  Our insides would start to “rust!”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2971800" cy="4267200"/>
          </a:xfrm>
        </p:spPr>
        <p:txBody>
          <a:bodyPr>
            <a:normAutofit/>
          </a:bodyPr>
          <a:lstStyle/>
          <a:p>
            <a:pPr eaLnBrk="1" hangingPunct="1"/>
            <a:r>
              <a:rPr lang="en-US" sz="4000" dirty="0"/>
              <a:t>The</a:t>
            </a:r>
            <a:r>
              <a:rPr lang="en-US" sz="4000" dirty="0" smtClean="0"/>
              <a:t> Five Layers</a:t>
            </a:r>
            <a:br>
              <a:rPr lang="en-US" sz="4000" dirty="0" smtClean="0"/>
            </a:br>
            <a:r>
              <a:rPr lang="en-US" sz="4000" dirty="0" smtClean="0"/>
              <a:t>of the</a:t>
            </a:r>
            <a:br>
              <a:rPr lang="en-US" sz="4000" dirty="0" smtClean="0"/>
            </a:br>
            <a:r>
              <a:rPr lang="en-US" sz="4000" dirty="0" smtClean="0"/>
              <a:t>Atmosphere</a:t>
            </a:r>
            <a:endParaRPr lang="en-US" sz="4000" dirty="0"/>
          </a:p>
        </p:txBody>
      </p:sp>
      <p:pic>
        <p:nvPicPr>
          <p:cNvPr id="5123" name="Picture 2"/>
          <p:cNvPicPr>
            <a:picLocks noChangeAspect="1" noChangeArrowheads="1"/>
          </p:cNvPicPr>
          <p:nvPr/>
        </p:nvPicPr>
        <p:blipFill>
          <a:blip r:embed="rId2"/>
          <a:srcRect/>
          <a:stretch>
            <a:fillRect/>
          </a:stretch>
        </p:blipFill>
        <p:spPr bwMode="auto">
          <a:xfrm>
            <a:off x="3048000" y="990600"/>
            <a:ext cx="3886200" cy="5816600"/>
          </a:xfrm>
          <a:prstGeom prst="rect">
            <a:avLst/>
          </a:prstGeom>
          <a:noFill/>
          <a:ln w="9525">
            <a:noFill/>
            <a:miter lim="800000"/>
            <a:headEnd/>
            <a:tailEnd/>
          </a:ln>
        </p:spPr>
      </p:pic>
      <p:sp>
        <p:nvSpPr>
          <p:cNvPr id="5124" name="TextBox 6"/>
          <p:cNvSpPr txBox="1">
            <a:spLocks noChangeArrowheads="1"/>
          </p:cNvSpPr>
          <p:nvPr/>
        </p:nvSpPr>
        <p:spPr bwMode="auto">
          <a:xfrm>
            <a:off x="5181600" y="228600"/>
            <a:ext cx="1600200" cy="369888"/>
          </a:xfrm>
          <a:prstGeom prst="rect">
            <a:avLst/>
          </a:prstGeom>
          <a:noFill/>
          <a:ln w="9525">
            <a:noFill/>
            <a:miter lim="800000"/>
            <a:headEnd/>
            <a:tailEnd/>
          </a:ln>
        </p:spPr>
        <p:txBody>
          <a:bodyPr>
            <a:prstTxWarp prst="textNoShape">
              <a:avLst/>
            </a:prstTxWarp>
            <a:spAutoFit/>
          </a:bodyPr>
          <a:lstStyle/>
          <a:p>
            <a:r>
              <a:rPr lang="en-US" b="1">
                <a:solidFill>
                  <a:schemeClr val="bg1"/>
                </a:solidFill>
                <a:latin typeface="Calibri" charset="0"/>
              </a:rPr>
              <a:t>EXOSPHERE</a:t>
            </a:r>
          </a:p>
        </p:txBody>
      </p:sp>
      <p:pic>
        <p:nvPicPr>
          <p:cNvPr id="5125" name="Picture 3"/>
          <p:cNvPicPr>
            <a:picLocks noChangeAspect="1" noChangeArrowheads="1"/>
          </p:cNvPicPr>
          <p:nvPr/>
        </p:nvPicPr>
        <p:blipFill>
          <a:blip r:embed="rId3"/>
          <a:srcRect/>
          <a:stretch>
            <a:fillRect/>
          </a:stretch>
        </p:blipFill>
        <p:spPr bwMode="auto">
          <a:xfrm>
            <a:off x="3581400" y="0"/>
            <a:ext cx="162877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152400"/>
            <a:ext cx="8713906" cy="1143000"/>
          </a:xfrm>
        </p:spPr>
        <p:txBody>
          <a:bodyPr/>
          <a:lstStyle/>
          <a:p>
            <a:pPr eaLnBrk="1" hangingPunct="1"/>
            <a:r>
              <a:rPr lang="en-US" dirty="0">
                <a:solidFill>
                  <a:schemeClr val="accent5"/>
                </a:solidFill>
                <a:latin typeface="Batik Regular" charset="0"/>
              </a:rPr>
              <a:t>The Troposphere</a:t>
            </a:r>
          </a:p>
        </p:txBody>
      </p:sp>
      <p:pic>
        <p:nvPicPr>
          <p:cNvPr id="6147" name="Picture 2"/>
          <p:cNvPicPr>
            <a:picLocks noGrp="1" noChangeAspect="1" noChangeArrowheads="1"/>
          </p:cNvPicPr>
          <p:nvPr>
            <p:ph idx="1"/>
          </p:nvPr>
        </p:nvPicPr>
        <p:blipFill>
          <a:blip r:embed="rId2"/>
          <a:srcRect/>
          <a:stretch>
            <a:fillRect/>
          </a:stretch>
        </p:blipFill>
        <p:spPr>
          <a:xfrm>
            <a:off x="1089165" y="1371600"/>
            <a:ext cx="3615532" cy="5509382"/>
          </a:xfrm>
        </p:spPr>
      </p:pic>
      <p:sp>
        <p:nvSpPr>
          <p:cNvPr id="6148" name="TextBox 4"/>
          <p:cNvSpPr txBox="1">
            <a:spLocks noChangeArrowheads="1"/>
          </p:cNvSpPr>
          <p:nvPr/>
        </p:nvSpPr>
        <p:spPr bwMode="auto">
          <a:xfrm>
            <a:off x="5056306" y="1295400"/>
            <a:ext cx="3733800" cy="5262980"/>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2800" dirty="0">
                <a:latin typeface="Batik Regular" charset="0"/>
              </a:rPr>
              <a:t>Lies next to the Earth’s </a:t>
            </a:r>
            <a:r>
              <a:rPr lang="en-US" sz="2800" dirty="0" smtClean="0">
                <a:latin typeface="Batik Regular" charset="0"/>
              </a:rPr>
              <a:t>surface</a:t>
            </a:r>
          </a:p>
          <a:p>
            <a:pPr>
              <a:buFont typeface="Arial" charset="0"/>
              <a:buChar char="•"/>
            </a:pPr>
            <a:r>
              <a:rPr lang="en-US" sz="2800" dirty="0">
                <a:latin typeface="Batik Regular" charset="0"/>
              </a:rPr>
              <a:t>Densest atmospheric level (because gravity pushes down on it the most</a:t>
            </a:r>
            <a:r>
              <a:rPr lang="en-US" sz="2800" dirty="0" smtClean="0">
                <a:latin typeface="Batik Regular" charset="0"/>
              </a:rPr>
              <a:t>)</a:t>
            </a:r>
          </a:p>
          <a:p>
            <a:pPr>
              <a:buFont typeface="Arial" charset="0"/>
              <a:buChar char="•"/>
            </a:pPr>
            <a:r>
              <a:rPr lang="en-US" sz="2800" dirty="0">
                <a:latin typeface="Batik Regular" charset="0"/>
              </a:rPr>
              <a:t>Almost all gases, pollution and life found </a:t>
            </a:r>
            <a:r>
              <a:rPr lang="en-US" sz="2800" dirty="0" smtClean="0">
                <a:latin typeface="Batik Regular" charset="0"/>
              </a:rPr>
              <a:t>here</a:t>
            </a:r>
          </a:p>
          <a:p>
            <a:pPr>
              <a:buFont typeface="Arial" charset="0"/>
              <a:buChar char="•"/>
            </a:pPr>
            <a:r>
              <a:rPr lang="en-US" sz="2800" dirty="0">
                <a:latin typeface="Batik Regular" charset="0"/>
              </a:rPr>
              <a:t>Layer where we live</a:t>
            </a:r>
          </a:p>
          <a:p>
            <a:pPr>
              <a:buFont typeface="Arial" charset="0"/>
              <a:buChar char="•"/>
            </a:pPr>
            <a:r>
              <a:rPr lang="en-US" sz="2800" dirty="0">
                <a:latin typeface="Batik Regular" charset="0"/>
              </a:rPr>
              <a:t>Layer where weather occurs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6513</TotalTime>
  <Words>796</Words>
  <Application>Microsoft Macintosh PowerPoint</Application>
  <PresentationFormat>On-screen Show (4:3)</PresentationFormat>
  <Paragraphs>89</Paragraphs>
  <Slides>23</Slides>
  <Notes>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Studio</vt:lpstr>
      <vt:lpstr>Monday’s Catalyst (5 mins)</vt:lpstr>
      <vt:lpstr>Tuesday’s Catalyst (5 mins)</vt:lpstr>
      <vt:lpstr>Brain Pop: The Atmosphere</vt:lpstr>
      <vt:lpstr>Brain Pop: The Atmosphere</vt:lpstr>
      <vt:lpstr>The Layers  of the Atmosphere</vt:lpstr>
      <vt:lpstr>Definitions</vt:lpstr>
      <vt:lpstr>Makeup of Gases in the Atmosphere</vt:lpstr>
      <vt:lpstr>The Five Layers of the Atmosphere</vt:lpstr>
      <vt:lpstr>The Troposphere</vt:lpstr>
      <vt:lpstr>The Stratosphere</vt:lpstr>
      <vt:lpstr>The Mesosphere</vt:lpstr>
      <vt:lpstr>The Thermosphere</vt:lpstr>
      <vt:lpstr>The Exosphere</vt:lpstr>
      <vt:lpstr>Finishing our Cornell Notes</vt:lpstr>
      <vt:lpstr>Radiation</vt:lpstr>
      <vt:lpstr>Thermal Conduction</vt:lpstr>
      <vt:lpstr>Convection</vt:lpstr>
      <vt:lpstr>Whiteboard Practice </vt:lpstr>
      <vt:lpstr>What’s the Layer?</vt:lpstr>
      <vt:lpstr>What’s the Layer?</vt:lpstr>
      <vt:lpstr>What’s the Layer?</vt:lpstr>
      <vt:lpstr>What’s the Layer?</vt:lpstr>
      <vt:lpstr>What’s the Layer?</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 (5 minutes)</dc:title>
  <dc:creator>Anne McGuirk</dc:creator>
  <cp:lastModifiedBy>Anne McGuirk</cp:lastModifiedBy>
  <cp:revision>11</cp:revision>
  <cp:lastPrinted>2010-02-17T14:49:51Z</cp:lastPrinted>
  <dcterms:created xsi:type="dcterms:W3CDTF">2011-02-07T01:29:41Z</dcterms:created>
  <dcterms:modified xsi:type="dcterms:W3CDTF">2011-02-09T20:57:53Z</dcterms:modified>
</cp:coreProperties>
</file>