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6"/>
  </p:notesMasterIdLst>
  <p:sldIdLst>
    <p:sldId id="266" r:id="rId2"/>
    <p:sldId id="267" r:id="rId3"/>
    <p:sldId id="268" r:id="rId4"/>
    <p:sldId id="269" r:id="rId5"/>
    <p:sldId id="256" r:id="rId6"/>
    <p:sldId id="257" r:id="rId7"/>
    <p:sldId id="265" r:id="rId8"/>
    <p:sldId id="258" r:id="rId9"/>
    <p:sldId id="259" r:id="rId10"/>
    <p:sldId id="260" r:id="rId11"/>
    <p:sldId id="262" r:id="rId12"/>
    <p:sldId id="263" r:id="rId13"/>
    <p:sldId id="264" r:id="rId14"/>
    <p:sldId id="27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77" d="100"/>
          <a:sy n="77"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917F0-7216-154D-88BC-6B40E689BF08}" type="datetimeFigureOut">
              <a:rPr lang="en-US" smtClean="0"/>
              <a:pPr/>
              <a:t>2/16/10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C519F-989F-1643-9396-7AD3101FEC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5C519F-989F-1643-9396-7AD3101FEC1A}"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0E64BF-EC46-1541-B455-3B807C957D72}" type="datetimeFigureOut">
              <a:rPr lang="en-US"/>
              <a:pPr/>
              <a:t>2/16/10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307900-B783-C44B-B687-8A172EA911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462885-801F-3B4E-A37D-1A77806036E7}" type="datetimeFigureOut">
              <a:rPr lang="en-US"/>
              <a:pPr/>
              <a:t>2/16/10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9654A0D-2960-A649-BC1F-DA3D0A89425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07F3E0-7F90-ED4C-A531-0AD513781299}" type="datetimeFigureOut">
              <a:rPr lang="en-US"/>
              <a:pPr/>
              <a:t>2/16/10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FC8283-0D9D-DE48-95FC-6D0476CF40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83EF02A-DC76-8F47-9317-078741049139}" type="datetimeFigureOut">
              <a:rPr lang="en-US"/>
              <a:pPr/>
              <a:t>2/16/10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4DE770-9B1C-2E47-B0C4-D4D7ED4D19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E8DC2F2-4261-8B41-89F3-8357F38B350A}" type="datetimeFigureOut">
              <a:rPr lang="en-US"/>
              <a:pPr/>
              <a:t>2/16/10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BBBC9D-25F9-BC47-B92A-75E5B994DF7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E1EBDDE-4E5B-9847-8AE4-EBCCB270A7F5}" type="datetimeFigureOut">
              <a:rPr lang="en-US"/>
              <a:pPr/>
              <a:t>2/16/10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53BC68-3A5E-6043-A0E5-AD79466672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AFDABFB-3B1D-244B-9BD9-EDF5B8FB6C12}" type="datetimeFigureOut">
              <a:rPr lang="en-US"/>
              <a:pPr/>
              <a:t>2/16/10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8A417F0-EB96-C548-A240-957D2275D6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2E575FE-A99B-6C45-B45F-304CA05521F3}" type="datetimeFigureOut">
              <a:rPr lang="en-US"/>
              <a:pPr/>
              <a:t>2/16/10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8A06ABB-5957-1849-928B-5181049218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0265708-BA61-7343-8A3A-48A642E9A654}" type="datetimeFigureOut">
              <a:rPr lang="en-US"/>
              <a:pPr/>
              <a:t>2/16/10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0DD261A-BC6F-294B-BAED-2080E102018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829C90-FAEA-444F-B9D1-161DA095801E}" type="datetimeFigureOut">
              <a:rPr lang="en-US"/>
              <a:pPr/>
              <a:t>2/16/10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143B6B-85A6-9E4C-B09A-946DB144B5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7BB4D72-F6E6-474C-9C4E-A55A4AE0BD9B}" type="datetimeFigureOut">
              <a:rPr lang="en-US"/>
              <a:pPr/>
              <a:t>2/16/10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88074AA-0B8F-4243-826E-C6141D1F6E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fld id="{DA318100-448F-4642-83EF-A29431D4F1EA}" type="datetimeFigureOut">
              <a:rPr lang="en-US"/>
              <a:pPr/>
              <a:t>2/16/10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defRPr>
            </a:lvl1pPr>
          </a:lstStyle>
          <a:p>
            <a:fld id="{F6AF476C-C994-1448-A042-47EE23F359B0}"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3"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3"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4" Type="http://schemas.openxmlformats.org/officeDocument/2006/relationships/image" Target="../media/image13.png"/><Relationship Id="rId20" Type="http://schemas.openxmlformats.org/officeDocument/2006/relationships/image" Target="../media/image19.png"/><Relationship Id="rId4" Type="http://schemas.openxmlformats.org/officeDocument/2006/relationships/image" Target="../media/image3.png"/><Relationship Id="rId21" Type="http://schemas.openxmlformats.org/officeDocument/2006/relationships/image" Target="../media/image20.png"/><Relationship Id="rId22" Type="http://schemas.openxmlformats.org/officeDocument/2006/relationships/image" Target="../media/image21.png"/><Relationship Id="rId7" Type="http://schemas.openxmlformats.org/officeDocument/2006/relationships/image" Target="../media/image6.png"/><Relationship Id="rId11"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16" Type="http://schemas.openxmlformats.org/officeDocument/2006/relationships/image" Target="../media/image15.png"/><Relationship Id="rId8" Type="http://schemas.openxmlformats.org/officeDocument/2006/relationships/image" Target="../media/image7.png"/><Relationship Id="rId13" Type="http://schemas.openxmlformats.org/officeDocument/2006/relationships/image" Target="../media/image12.png"/><Relationship Id="rId10"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4.png"/><Relationship Id="rId12" Type="http://schemas.openxmlformats.org/officeDocument/2006/relationships/image" Target="../media/image11.png"/><Relationship Id="rId17" Type="http://schemas.openxmlformats.org/officeDocument/2006/relationships/image" Target="../media/image16.png"/><Relationship Id="rId19" Type="http://schemas.openxmlformats.org/officeDocument/2006/relationships/image" Target="../media/image18.png"/><Relationship Id="rId2" Type="http://schemas.openxmlformats.org/officeDocument/2006/relationships/image" Target="../media/image1.png"/><Relationship Id="rId9" Type="http://schemas.openxmlformats.org/officeDocument/2006/relationships/image" Target="../media/image8.png"/><Relationship Id="rId3" Type="http://schemas.openxmlformats.org/officeDocument/2006/relationships/image" Target="../media/image2.png"/><Relationship Id="rId18"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Catalyst (5 minutes)</a:t>
            </a:r>
            <a:endParaRPr lang="en-US" dirty="0"/>
          </a:p>
        </p:txBody>
      </p:sp>
      <p:sp>
        <p:nvSpPr>
          <p:cNvPr id="3" name="Content Placeholder 2"/>
          <p:cNvSpPr>
            <a:spLocks noGrp="1"/>
          </p:cNvSpPr>
          <p:nvPr>
            <p:ph idx="1"/>
          </p:nvPr>
        </p:nvSpPr>
        <p:spPr>
          <a:xfrm>
            <a:off x="457200" y="1295400"/>
            <a:ext cx="8229600" cy="4830763"/>
          </a:xfrm>
        </p:spPr>
        <p:txBody>
          <a:bodyPr/>
          <a:lstStyle/>
          <a:p>
            <a:pPr marL="514350" indent="-514350">
              <a:buAutoNum type="arabicParenBoth"/>
            </a:pPr>
            <a:r>
              <a:rPr lang="en-US" dirty="0" smtClean="0"/>
              <a:t>What does the word “weather” mean to you?</a:t>
            </a:r>
          </a:p>
          <a:p>
            <a:pPr marL="514350" indent="-514350">
              <a:buAutoNum type="arabicParenBoth"/>
            </a:pPr>
            <a:r>
              <a:rPr lang="en-US" dirty="0" smtClean="0"/>
              <a:t>From the beginning of the year when we learned about the 4 parts of the Earth’s system, what is the Earth’s atmosphere?</a:t>
            </a:r>
          </a:p>
          <a:p>
            <a:pPr marL="514350" indent="-514350">
              <a:buAutoNum type="arabicParenBoth"/>
            </a:pPr>
            <a:r>
              <a:rPr lang="en-US" dirty="0" smtClean="0"/>
              <a:t>Based on what you know about producers and consumers, what kinds of gases do you think we might find in the atmosphere?</a:t>
            </a:r>
          </a:p>
          <a:p>
            <a:pPr marL="514350" indent="-514350">
              <a:buAutoNum type="arabicParenBoth"/>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3733800" cy="1143000"/>
          </a:xfrm>
        </p:spPr>
        <p:txBody>
          <a:bodyPr rtlCol="0">
            <a:normAutofit fontScale="90000"/>
          </a:bodyPr>
          <a:lstStyle/>
          <a:p>
            <a:pPr eaLnBrk="1" fontAlgn="auto" hangingPunct="1">
              <a:spcAft>
                <a:spcPts val="0"/>
              </a:spcAft>
              <a:defRPr/>
            </a:pPr>
            <a:r>
              <a:rPr lang="en-US" dirty="0" smtClean="0">
                <a:solidFill>
                  <a:srgbClr val="FFC000"/>
                </a:solidFill>
                <a:latin typeface="Kristen ITC" pitchFamily="66" charset="0"/>
              </a:rPr>
              <a:t>The Stratosphere</a:t>
            </a:r>
            <a:endParaRPr lang="en-US" dirty="0">
              <a:solidFill>
                <a:srgbClr val="FFC000"/>
              </a:solidFill>
              <a:latin typeface="Kristen ITC" pitchFamily="66" charset="0"/>
            </a:endParaRPr>
          </a:p>
        </p:txBody>
      </p:sp>
      <p:pic>
        <p:nvPicPr>
          <p:cNvPr id="7171" name="Picture 2"/>
          <p:cNvPicPr>
            <a:picLocks noGrp="1" noChangeAspect="1" noChangeArrowheads="1"/>
          </p:cNvPicPr>
          <p:nvPr>
            <p:ph idx="1"/>
          </p:nvPr>
        </p:nvPicPr>
        <p:blipFill>
          <a:blip r:embed="rId2"/>
          <a:srcRect/>
          <a:stretch>
            <a:fillRect/>
          </a:stretch>
        </p:blipFill>
        <p:spPr>
          <a:xfrm>
            <a:off x="304800" y="1676400"/>
            <a:ext cx="2590800" cy="1776413"/>
          </a:xfrm>
        </p:spPr>
      </p:pic>
      <p:sp>
        <p:nvSpPr>
          <p:cNvPr id="7172" name="TextBox 4"/>
          <p:cNvSpPr txBox="1">
            <a:spLocks noChangeArrowheads="1"/>
          </p:cNvSpPr>
          <p:nvPr/>
        </p:nvSpPr>
        <p:spPr bwMode="auto">
          <a:xfrm>
            <a:off x="3810000" y="762000"/>
            <a:ext cx="4876800" cy="1816100"/>
          </a:xfrm>
          <a:prstGeom prst="rect">
            <a:avLst/>
          </a:prstGeom>
          <a:noFill/>
          <a:ln w="9525">
            <a:noFill/>
            <a:miter lim="800000"/>
            <a:headEnd/>
            <a:tailEnd/>
          </a:ln>
        </p:spPr>
        <p:txBody>
          <a:bodyPr>
            <a:prstTxWarp prst="textNoShape">
              <a:avLst/>
            </a:prstTxWarp>
            <a:spAutoFit/>
          </a:bodyPr>
          <a:lstStyle/>
          <a:p>
            <a:pPr algn="ctr">
              <a:buFont typeface="Arial" charset="0"/>
              <a:buChar char="•"/>
            </a:pPr>
            <a:r>
              <a:rPr lang="en-US" sz="2800">
                <a:solidFill>
                  <a:srgbClr val="FFC000"/>
                </a:solidFill>
                <a:latin typeface="Kristen ITC" pitchFamily="66" charset="0"/>
              </a:rPr>
              <a:t>Air is very thin</a:t>
            </a:r>
          </a:p>
          <a:p>
            <a:pPr algn="ctr">
              <a:buFont typeface="Arial" charset="0"/>
              <a:buChar char="•"/>
            </a:pPr>
            <a:r>
              <a:rPr lang="en-US" sz="2800">
                <a:latin typeface="Kristen ITC" pitchFamily="66" charset="0"/>
              </a:rPr>
              <a:t> There is almost no moisture in this layer so it’s </a:t>
            </a:r>
            <a:r>
              <a:rPr lang="en-US" sz="2800">
                <a:solidFill>
                  <a:srgbClr val="FFC000"/>
                </a:solidFill>
                <a:latin typeface="Kristen ITC" pitchFamily="66" charset="0"/>
              </a:rPr>
              <a:t>very dry</a:t>
            </a:r>
          </a:p>
        </p:txBody>
      </p:sp>
      <p:pic>
        <p:nvPicPr>
          <p:cNvPr id="7173" name="Picture 2"/>
          <p:cNvPicPr>
            <a:picLocks noChangeAspect="1" noChangeArrowheads="1"/>
          </p:cNvPicPr>
          <p:nvPr/>
        </p:nvPicPr>
        <p:blipFill>
          <a:blip r:embed="rId3"/>
          <a:srcRect/>
          <a:stretch>
            <a:fillRect/>
          </a:stretch>
        </p:blipFill>
        <p:spPr bwMode="auto">
          <a:xfrm>
            <a:off x="0" y="3657600"/>
            <a:ext cx="4648200" cy="3200400"/>
          </a:xfrm>
          <a:prstGeom prst="rect">
            <a:avLst/>
          </a:prstGeom>
          <a:noFill/>
          <a:ln w="9525">
            <a:noFill/>
            <a:miter lim="800000"/>
            <a:headEnd/>
            <a:tailEnd/>
          </a:ln>
        </p:spPr>
      </p:pic>
      <p:cxnSp>
        <p:nvCxnSpPr>
          <p:cNvPr id="7" name="Straight Connector 6"/>
          <p:cNvCxnSpPr/>
          <p:nvPr/>
        </p:nvCxnSpPr>
        <p:spPr>
          <a:xfrm flipV="1">
            <a:off x="0" y="3429000"/>
            <a:ext cx="9144000" cy="152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75" name="TextBox 9"/>
          <p:cNvSpPr txBox="1">
            <a:spLocks noChangeArrowheads="1"/>
          </p:cNvSpPr>
          <p:nvPr/>
        </p:nvSpPr>
        <p:spPr bwMode="auto">
          <a:xfrm>
            <a:off x="5105400" y="3962400"/>
            <a:ext cx="3657600" cy="1077913"/>
          </a:xfrm>
          <a:prstGeom prst="rect">
            <a:avLst/>
          </a:prstGeom>
          <a:noFill/>
          <a:ln w="9525">
            <a:noFill/>
            <a:miter lim="800000"/>
            <a:headEnd/>
            <a:tailEnd/>
          </a:ln>
        </p:spPr>
        <p:txBody>
          <a:bodyPr>
            <a:prstTxWarp prst="textNoShape">
              <a:avLst/>
            </a:prstTxWarp>
            <a:spAutoFit/>
          </a:bodyPr>
          <a:lstStyle/>
          <a:p>
            <a:r>
              <a:rPr lang="en-US" sz="3200">
                <a:solidFill>
                  <a:srgbClr val="FFC000"/>
                </a:solidFill>
                <a:latin typeface="Papyrus" charset="0"/>
              </a:rPr>
              <a:t>* inside the stratosphere</a:t>
            </a:r>
            <a:endParaRPr lang="en-US" sz="3200"/>
          </a:p>
        </p:txBody>
      </p:sp>
      <p:sp>
        <p:nvSpPr>
          <p:cNvPr id="7176" name="TextBox 11"/>
          <p:cNvSpPr txBox="1">
            <a:spLocks noChangeArrowheads="1"/>
          </p:cNvSpPr>
          <p:nvPr/>
        </p:nvSpPr>
        <p:spPr bwMode="auto">
          <a:xfrm>
            <a:off x="4724400" y="5181600"/>
            <a:ext cx="4419600" cy="1384300"/>
          </a:xfrm>
          <a:prstGeom prst="rect">
            <a:avLst/>
          </a:prstGeom>
          <a:noFill/>
          <a:ln w="9525">
            <a:noFill/>
            <a:miter lim="800000"/>
            <a:headEnd/>
            <a:tailEnd/>
          </a:ln>
        </p:spPr>
        <p:txBody>
          <a:bodyPr>
            <a:prstTxWarp prst="textNoShape">
              <a:avLst/>
            </a:prstTxWarp>
            <a:spAutoFit/>
          </a:bodyPr>
          <a:lstStyle/>
          <a:p>
            <a:r>
              <a:rPr lang="en-US" sz="2800">
                <a:solidFill>
                  <a:srgbClr val="FFC000"/>
                </a:solidFill>
              </a:rPr>
              <a:t>* Contains ozone which absorbs sun rays and keeps us from overheating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solidFill>
                  <a:srgbClr val="FFC000"/>
                </a:solidFill>
                <a:latin typeface="Baskerville Old Face" charset="0"/>
              </a:rPr>
              <a:t>The Mesosphere</a:t>
            </a:r>
          </a:p>
        </p:txBody>
      </p:sp>
      <p:sp>
        <p:nvSpPr>
          <p:cNvPr id="8195" name="Content Placeholder 2"/>
          <p:cNvSpPr>
            <a:spLocks noGrp="1"/>
          </p:cNvSpPr>
          <p:nvPr>
            <p:ph idx="1"/>
          </p:nvPr>
        </p:nvSpPr>
        <p:spPr/>
        <p:txBody>
          <a:bodyPr/>
          <a:lstStyle/>
          <a:p>
            <a:pPr eaLnBrk="1" hangingPunct="1"/>
            <a:r>
              <a:rPr lang="en-US">
                <a:solidFill>
                  <a:srgbClr val="FFC000"/>
                </a:solidFill>
                <a:latin typeface="Baskerville Old Face" charset="0"/>
              </a:rPr>
              <a:t>Coldest layer</a:t>
            </a:r>
          </a:p>
          <a:p>
            <a:pPr eaLnBrk="1" hangingPunct="1"/>
            <a:r>
              <a:rPr lang="en-US">
                <a:latin typeface="Baskerville Old Face" charset="0"/>
              </a:rPr>
              <a:t>As altitude increases , temperature decreases</a:t>
            </a:r>
          </a:p>
          <a:p>
            <a:pPr eaLnBrk="1" hangingPunct="1"/>
            <a:endParaRPr lang="en-US">
              <a:latin typeface="Baskerville Old Face" charset="0"/>
            </a:endParaRPr>
          </a:p>
          <a:p>
            <a:pPr eaLnBrk="1" hangingPunct="1"/>
            <a:endParaRPr lang="en-US">
              <a:latin typeface="Baskerville Old Face" charset="0"/>
            </a:endParaRPr>
          </a:p>
          <a:p>
            <a:pPr eaLnBrk="1" hangingPunct="1"/>
            <a:r>
              <a:rPr lang="en-US">
                <a:solidFill>
                  <a:srgbClr val="FFC000"/>
                </a:solidFill>
                <a:latin typeface="Baskerville Old Face" charset="0"/>
              </a:rPr>
              <a:t>Very windy</a:t>
            </a:r>
          </a:p>
        </p:txBody>
      </p:sp>
      <p:sp>
        <p:nvSpPr>
          <p:cNvPr id="4" name="Up Arrow 3"/>
          <p:cNvSpPr/>
          <p:nvPr/>
        </p:nvSpPr>
        <p:spPr>
          <a:xfrm>
            <a:off x="3200400" y="2819400"/>
            <a:ext cx="484188" cy="9779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Up Arrow 5"/>
          <p:cNvSpPr/>
          <p:nvPr/>
        </p:nvSpPr>
        <p:spPr>
          <a:xfrm rot="10800000">
            <a:off x="7364413" y="2743200"/>
            <a:ext cx="484187" cy="9779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198" name="Picture 3"/>
          <p:cNvPicPr>
            <a:picLocks noChangeAspect="1" noChangeArrowheads="1"/>
          </p:cNvPicPr>
          <p:nvPr/>
        </p:nvPicPr>
        <p:blipFill>
          <a:blip r:embed="rId2"/>
          <a:srcRect/>
          <a:stretch>
            <a:fillRect/>
          </a:stretch>
        </p:blipFill>
        <p:spPr bwMode="auto">
          <a:xfrm>
            <a:off x="3657600" y="37719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
          </a:xfrm>
        </p:spPr>
        <p:txBody>
          <a:bodyPr/>
          <a:lstStyle/>
          <a:p>
            <a:pPr eaLnBrk="1" hangingPunct="1"/>
            <a:r>
              <a:rPr lang="en-US">
                <a:solidFill>
                  <a:srgbClr val="FFC000"/>
                </a:solidFill>
                <a:latin typeface="Australian Sunrise" charset="0"/>
              </a:rPr>
              <a:t>The Thermosphere</a:t>
            </a:r>
          </a:p>
        </p:txBody>
      </p:sp>
      <p:pic>
        <p:nvPicPr>
          <p:cNvPr id="9219" name="Picture 2"/>
          <p:cNvPicPr>
            <a:picLocks noGrp="1" noChangeAspect="1" noChangeArrowheads="1"/>
          </p:cNvPicPr>
          <p:nvPr>
            <p:ph idx="1"/>
          </p:nvPr>
        </p:nvPicPr>
        <p:blipFill>
          <a:blip r:embed="rId2"/>
          <a:srcRect/>
          <a:stretch>
            <a:fillRect/>
          </a:stretch>
        </p:blipFill>
        <p:spPr>
          <a:xfrm>
            <a:off x="466725" y="936625"/>
            <a:ext cx="1895475" cy="1516063"/>
          </a:xfrm>
        </p:spPr>
      </p:pic>
      <p:pic>
        <p:nvPicPr>
          <p:cNvPr id="9220" name="Picture 3"/>
          <p:cNvPicPr>
            <a:picLocks noChangeAspect="1" noChangeArrowheads="1"/>
          </p:cNvPicPr>
          <p:nvPr/>
        </p:nvPicPr>
        <p:blipFill>
          <a:blip r:embed="rId3"/>
          <a:srcRect/>
          <a:stretch>
            <a:fillRect/>
          </a:stretch>
        </p:blipFill>
        <p:spPr bwMode="auto">
          <a:xfrm>
            <a:off x="4572000" y="4305300"/>
            <a:ext cx="2914650" cy="2552700"/>
          </a:xfrm>
          <a:prstGeom prst="rect">
            <a:avLst/>
          </a:prstGeom>
          <a:noFill/>
          <a:ln w="9525">
            <a:noFill/>
            <a:miter lim="800000"/>
            <a:headEnd/>
            <a:tailEnd/>
          </a:ln>
        </p:spPr>
      </p:pic>
      <p:sp>
        <p:nvSpPr>
          <p:cNvPr id="9221" name="TextBox 5"/>
          <p:cNvSpPr txBox="1">
            <a:spLocks noChangeArrowheads="1"/>
          </p:cNvSpPr>
          <p:nvPr/>
        </p:nvSpPr>
        <p:spPr bwMode="auto">
          <a:xfrm>
            <a:off x="3200400" y="914400"/>
            <a:ext cx="5943600" cy="2862263"/>
          </a:xfrm>
          <a:prstGeom prst="rect">
            <a:avLst/>
          </a:prstGeom>
          <a:noFill/>
          <a:ln w="9525">
            <a:noFill/>
            <a:miter lim="800000"/>
            <a:headEnd/>
            <a:tailEnd/>
          </a:ln>
        </p:spPr>
        <p:txBody>
          <a:bodyPr>
            <a:prstTxWarp prst="textNoShape">
              <a:avLst/>
            </a:prstTxWarp>
            <a:spAutoFit/>
          </a:bodyPr>
          <a:lstStyle/>
          <a:p>
            <a:pPr algn="ctr"/>
            <a:r>
              <a:rPr lang="en-US" sz="3600">
                <a:solidFill>
                  <a:srgbClr val="FFC000"/>
                </a:solidFill>
                <a:latin typeface="Australian Sunrise" charset="0"/>
              </a:rPr>
              <a:t>*Very high temperature (BUT IT IS NOT HOT). </a:t>
            </a:r>
          </a:p>
          <a:p>
            <a:pPr algn="ctr"/>
            <a:r>
              <a:rPr lang="en-US" sz="3600">
                <a:solidFill>
                  <a:srgbClr val="FFC000"/>
                </a:solidFill>
                <a:latin typeface="Australian Sunrise" charset="0"/>
              </a:rPr>
              <a:t>*This is because the particles are moving fast but do not touch</a:t>
            </a:r>
            <a:r>
              <a:rPr lang="en-US" sz="3600">
                <a:solidFill>
                  <a:srgbClr val="FF0000"/>
                </a:solidFill>
                <a:latin typeface="Australian Sunrise" charset="0"/>
              </a:rPr>
              <a:t>.</a:t>
            </a:r>
          </a:p>
        </p:txBody>
      </p:sp>
      <p:sp>
        <p:nvSpPr>
          <p:cNvPr id="9222" name="TextBox 6"/>
          <p:cNvSpPr txBox="1">
            <a:spLocks noChangeArrowheads="1"/>
          </p:cNvSpPr>
          <p:nvPr/>
        </p:nvSpPr>
        <p:spPr bwMode="auto">
          <a:xfrm>
            <a:off x="152400" y="3241675"/>
            <a:ext cx="3352800" cy="3540125"/>
          </a:xfrm>
          <a:prstGeom prst="rect">
            <a:avLst/>
          </a:prstGeom>
          <a:noFill/>
          <a:ln w="9525">
            <a:noFill/>
            <a:miter lim="800000"/>
            <a:headEnd/>
            <a:tailEnd/>
          </a:ln>
        </p:spPr>
        <p:txBody>
          <a:bodyPr>
            <a:prstTxWarp prst="textNoShape">
              <a:avLst/>
            </a:prstTxWarp>
            <a:spAutoFit/>
          </a:bodyPr>
          <a:lstStyle/>
          <a:p>
            <a:pPr algn="ctr"/>
            <a:r>
              <a:rPr lang="en-US" sz="3200">
                <a:solidFill>
                  <a:srgbClr val="FFC000"/>
                </a:solidFill>
                <a:latin typeface="Australian Sunrise" charset="0"/>
              </a:rPr>
              <a:t>* Contains the ionosphere where electricity makes gases light up = The Northern and Southern Lights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solidFill>
                  <a:srgbClr val="FFC000"/>
                </a:solidFill>
              </a:rPr>
              <a:t>The Exosphere</a:t>
            </a:r>
          </a:p>
        </p:txBody>
      </p:sp>
      <p:sp>
        <p:nvSpPr>
          <p:cNvPr id="10243" name="Content Placeholder 2"/>
          <p:cNvSpPr>
            <a:spLocks noGrp="1"/>
          </p:cNvSpPr>
          <p:nvPr>
            <p:ph idx="1"/>
          </p:nvPr>
        </p:nvSpPr>
        <p:spPr/>
        <p:txBody>
          <a:bodyPr/>
          <a:lstStyle/>
          <a:p>
            <a:pPr algn="ctr" eaLnBrk="1" hangingPunct="1"/>
            <a:r>
              <a:rPr lang="en-US">
                <a:solidFill>
                  <a:srgbClr val="FFC000"/>
                </a:solidFill>
              </a:rPr>
              <a:t>This is outer space!!</a:t>
            </a:r>
          </a:p>
        </p:txBody>
      </p:sp>
      <p:pic>
        <p:nvPicPr>
          <p:cNvPr id="10244" name="Picture 2"/>
          <p:cNvPicPr>
            <a:picLocks noChangeAspect="1" noChangeArrowheads="1"/>
          </p:cNvPicPr>
          <p:nvPr/>
        </p:nvPicPr>
        <p:blipFill>
          <a:blip r:embed="rId2"/>
          <a:srcRect/>
          <a:stretch>
            <a:fillRect/>
          </a:stretch>
        </p:blipFill>
        <p:spPr bwMode="auto">
          <a:xfrm>
            <a:off x="152400" y="2209800"/>
            <a:ext cx="3810000" cy="2857500"/>
          </a:xfrm>
          <a:prstGeom prst="rect">
            <a:avLst/>
          </a:prstGeom>
          <a:noFill/>
          <a:ln w="9525">
            <a:noFill/>
            <a:miter lim="800000"/>
            <a:headEnd/>
            <a:tailEnd/>
          </a:ln>
        </p:spPr>
      </p:pic>
      <p:pic>
        <p:nvPicPr>
          <p:cNvPr id="10245" name="Picture 3"/>
          <p:cNvPicPr>
            <a:picLocks noChangeAspect="1" noChangeArrowheads="1"/>
          </p:cNvPicPr>
          <p:nvPr/>
        </p:nvPicPr>
        <p:blipFill>
          <a:blip r:embed="rId3"/>
          <a:srcRect/>
          <a:stretch>
            <a:fillRect/>
          </a:stretch>
        </p:blipFill>
        <p:spPr bwMode="auto">
          <a:xfrm>
            <a:off x="4419600" y="2895600"/>
            <a:ext cx="4351338" cy="326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Tonight!</a:t>
            </a:r>
            <a:endParaRPr lang="en-US" dirty="0"/>
          </a:p>
        </p:txBody>
      </p:sp>
      <p:sp>
        <p:nvSpPr>
          <p:cNvPr id="3" name="Content Placeholder 2"/>
          <p:cNvSpPr>
            <a:spLocks noGrp="1"/>
          </p:cNvSpPr>
          <p:nvPr>
            <p:ph idx="1"/>
          </p:nvPr>
        </p:nvSpPr>
        <p:spPr/>
        <p:txBody>
          <a:bodyPr/>
          <a:lstStyle/>
          <a:p>
            <a:r>
              <a:rPr lang="en-US" dirty="0" smtClean="0"/>
              <a:t>Your homework tonight will be further reading about </a:t>
            </a:r>
            <a:r>
              <a:rPr lang="en-US" smtClean="0"/>
              <a:t>the atmosphere</a:t>
            </a:r>
          </a:p>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Moon Journal – Phases!</a:t>
            </a:r>
            <a:endParaRPr lang="en-US" dirty="0"/>
          </a:p>
        </p:txBody>
      </p:sp>
      <p:graphicFrame>
        <p:nvGraphicFramePr>
          <p:cNvPr id="4" name="Content Placeholder 3"/>
          <p:cNvGraphicFramePr>
            <a:graphicFrameLocks noGrp="1"/>
          </p:cNvGraphicFramePr>
          <p:nvPr>
            <p:ph idx="1"/>
          </p:nvPr>
        </p:nvGraphicFramePr>
        <p:xfrm>
          <a:off x="-3" y="1747838"/>
          <a:ext cx="9144002" cy="4930867"/>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1666847">
                <a:tc>
                  <a:txBody>
                    <a:bodyPr/>
                    <a:lstStyle/>
                    <a:p>
                      <a:r>
                        <a:rPr lang="en-US" dirty="0" smtClean="0"/>
                        <a:t>Sun.</a:t>
                      </a:r>
                      <a:r>
                        <a:rPr lang="en-US" baseline="0" dirty="0" smtClean="0"/>
                        <a:t> 1/24</a:t>
                      </a:r>
                      <a:endParaRPr lang="en-US" dirty="0"/>
                    </a:p>
                  </a:txBody>
                  <a:tcPr marL="81262" marR="81262">
                    <a:solidFill>
                      <a:schemeClr val="bg2"/>
                    </a:solidFill>
                  </a:tcPr>
                </a:tc>
                <a:tc>
                  <a:txBody>
                    <a:bodyPr/>
                    <a:lstStyle/>
                    <a:p>
                      <a:r>
                        <a:rPr lang="en-US" dirty="0" smtClean="0"/>
                        <a:t>Mon. 1/25</a:t>
                      </a:r>
                      <a:endParaRPr lang="en-US" dirty="0"/>
                    </a:p>
                  </a:txBody>
                  <a:tcPr marL="81262" marR="81262">
                    <a:solidFill>
                      <a:schemeClr val="bg2"/>
                    </a:solidFill>
                  </a:tcPr>
                </a:tc>
                <a:tc>
                  <a:txBody>
                    <a:bodyPr/>
                    <a:lstStyle/>
                    <a:p>
                      <a:r>
                        <a:rPr lang="en-US" dirty="0" smtClean="0"/>
                        <a:t>Tues. 1/26</a:t>
                      </a:r>
                      <a:endParaRPr lang="en-US" dirty="0"/>
                    </a:p>
                  </a:txBody>
                  <a:tcPr marL="81262" marR="81262">
                    <a:solidFill>
                      <a:schemeClr val="bg2"/>
                    </a:solidFill>
                  </a:tcPr>
                </a:tc>
                <a:tc>
                  <a:txBody>
                    <a:bodyPr/>
                    <a:lstStyle/>
                    <a:p>
                      <a:r>
                        <a:rPr lang="en-US" dirty="0" smtClean="0"/>
                        <a:t>Wed. 1/27</a:t>
                      </a:r>
                      <a:endParaRPr lang="en-US" dirty="0"/>
                    </a:p>
                  </a:txBody>
                  <a:tcPr marL="81262" marR="81262">
                    <a:solidFill>
                      <a:schemeClr val="bg2"/>
                    </a:solidFill>
                  </a:tcPr>
                </a:tc>
                <a:tc>
                  <a:txBody>
                    <a:bodyPr/>
                    <a:lstStyle/>
                    <a:p>
                      <a:r>
                        <a:rPr lang="en-US" dirty="0" smtClean="0"/>
                        <a:t>Thurs. 1/28</a:t>
                      </a:r>
                      <a:endParaRPr lang="en-US" dirty="0"/>
                    </a:p>
                  </a:txBody>
                  <a:tcPr marL="81262" marR="81262">
                    <a:solidFill>
                      <a:schemeClr val="bg2"/>
                    </a:solidFill>
                  </a:tcPr>
                </a:tc>
                <a:tc>
                  <a:txBody>
                    <a:bodyPr/>
                    <a:lstStyle/>
                    <a:p>
                      <a:r>
                        <a:rPr lang="en-US" dirty="0" smtClean="0"/>
                        <a:t>Fri. 1/29</a:t>
                      </a:r>
                      <a:endParaRPr lang="en-US" dirty="0"/>
                    </a:p>
                  </a:txBody>
                  <a:tcPr marL="81262" marR="81262">
                    <a:solidFill>
                      <a:schemeClr val="bg2"/>
                    </a:solidFill>
                  </a:tcPr>
                </a:tc>
                <a:tc>
                  <a:txBody>
                    <a:bodyPr/>
                    <a:lstStyle/>
                    <a:p>
                      <a:r>
                        <a:rPr lang="en-US" dirty="0" smtClean="0"/>
                        <a:t>Sat. 1/30</a:t>
                      </a:r>
                      <a:endParaRPr lang="en-US" dirty="0"/>
                    </a:p>
                  </a:txBody>
                  <a:tcPr marL="81262" marR="81262">
                    <a:solidFill>
                      <a:schemeClr val="bg2"/>
                    </a:solidFill>
                  </a:tcPr>
                </a:tc>
              </a:tr>
              <a:tr h="1632010">
                <a:tc>
                  <a:txBody>
                    <a:bodyPr/>
                    <a:lstStyle/>
                    <a:p>
                      <a:r>
                        <a:rPr lang="en-US" dirty="0" smtClean="0"/>
                        <a:t>Sun 1/31</a:t>
                      </a:r>
                      <a:endParaRPr lang="en-US" dirty="0"/>
                    </a:p>
                  </a:txBody>
                  <a:tcPr marL="81262" marR="81262">
                    <a:solidFill>
                      <a:schemeClr val="bg2"/>
                    </a:solidFill>
                  </a:tcPr>
                </a:tc>
                <a:tc>
                  <a:txBody>
                    <a:bodyPr/>
                    <a:lstStyle/>
                    <a:p>
                      <a:r>
                        <a:rPr lang="en-US" dirty="0" smtClean="0"/>
                        <a:t>Mon. 2/1</a:t>
                      </a:r>
                      <a:endParaRPr lang="en-US" dirty="0"/>
                    </a:p>
                  </a:txBody>
                  <a:tcPr marL="81262" marR="81262">
                    <a:solidFill>
                      <a:schemeClr val="bg2"/>
                    </a:solidFill>
                  </a:tcPr>
                </a:tc>
                <a:tc>
                  <a:txBody>
                    <a:bodyPr/>
                    <a:lstStyle/>
                    <a:p>
                      <a:r>
                        <a:rPr lang="en-US" dirty="0" smtClean="0"/>
                        <a:t>Tues. 2/2</a:t>
                      </a:r>
                      <a:endParaRPr lang="en-US" dirty="0"/>
                    </a:p>
                  </a:txBody>
                  <a:tcPr marL="81262" marR="81262">
                    <a:solidFill>
                      <a:schemeClr val="bg2"/>
                    </a:solidFill>
                  </a:tcPr>
                </a:tc>
                <a:tc>
                  <a:txBody>
                    <a:bodyPr/>
                    <a:lstStyle/>
                    <a:p>
                      <a:r>
                        <a:rPr lang="en-US" dirty="0" smtClean="0"/>
                        <a:t>Wed.</a:t>
                      </a:r>
                      <a:r>
                        <a:rPr lang="en-US" baseline="0" dirty="0" smtClean="0"/>
                        <a:t> 2/3</a:t>
                      </a:r>
                      <a:endParaRPr lang="en-US" dirty="0"/>
                    </a:p>
                  </a:txBody>
                  <a:tcPr marL="81262" marR="81262">
                    <a:solidFill>
                      <a:schemeClr val="bg2"/>
                    </a:solidFill>
                  </a:tcPr>
                </a:tc>
                <a:tc>
                  <a:txBody>
                    <a:bodyPr/>
                    <a:lstStyle/>
                    <a:p>
                      <a:r>
                        <a:rPr lang="en-US" dirty="0" smtClean="0"/>
                        <a:t>Thurs. 2/4</a:t>
                      </a:r>
                      <a:endParaRPr lang="en-US" dirty="0"/>
                    </a:p>
                  </a:txBody>
                  <a:tcPr marL="81262" marR="81262">
                    <a:solidFill>
                      <a:schemeClr val="bg2"/>
                    </a:solidFill>
                  </a:tcPr>
                </a:tc>
                <a:tc>
                  <a:txBody>
                    <a:bodyPr/>
                    <a:lstStyle/>
                    <a:p>
                      <a:r>
                        <a:rPr lang="en-US" dirty="0" smtClean="0"/>
                        <a:t>Fri. 2/5</a:t>
                      </a:r>
                      <a:endParaRPr lang="en-US" dirty="0"/>
                    </a:p>
                  </a:txBody>
                  <a:tcPr marL="81262" marR="81262">
                    <a:solidFill>
                      <a:schemeClr val="bg2"/>
                    </a:solidFill>
                  </a:tcPr>
                </a:tc>
                <a:tc>
                  <a:txBody>
                    <a:bodyPr/>
                    <a:lstStyle/>
                    <a:p>
                      <a:r>
                        <a:rPr lang="en-US" dirty="0" smtClean="0"/>
                        <a:t>Sat.</a:t>
                      </a:r>
                      <a:r>
                        <a:rPr lang="en-US" baseline="0" dirty="0" smtClean="0"/>
                        <a:t> 2/6</a:t>
                      </a:r>
                      <a:endParaRPr lang="en-US" dirty="0"/>
                    </a:p>
                  </a:txBody>
                  <a:tcPr marL="81262" marR="81262">
                    <a:solidFill>
                      <a:schemeClr val="bg2"/>
                    </a:solidFill>
                  </a:tcPr>
                </a:tc>
              </a:tr>
              <a:tr h="1632010">
                <a:tc>
                  <a:txBody>
                    <a:bodyPr/>
                    <a:lstStyle/>
                    <a:p>
                      <a:r>
                        <a:rPr lang="en-US" dirty="0" smtClean="0"/>
                        <a:t>Sun. 2/7</a:t>
                      </a:r>
                      <a:endParaRPr lang="en-US" dirty="0"/>
                    </a:p>
                  </a:txBody>
                  <a:tcPr marL="81262" marR="81262">
                    <a:solidFill>
                      <a:schemeClr val="bg2"/>
                    </a:solidFill>
                  </a:tcPr>
                </a:tc>
                <a:tc>
                  <a:txBody>
                    <a:bodyPr/>
                    <a:lstStyle/>
                    <a:p>
                      <a:r>
                        <a:rPr lang="en-US" dirty="0" smtClean="0"/>
                        <a:t>Mon. 2/8</a:t>
                      </a:r>
                      <a:endParaRPr lang="en-US" dirty="0"/>
                    </a:p>
                  </a:txBody>
                  <a:tcPr marL="81262" marR="81262">
                    <a:solidFill>
                      <a:schemeClr val="bg2"/>
                    </a:solidFill>
                  </a:tcPr>
                </a:tc>
                <a:tc>
                  <a:txBody>
                    <a:bodyPr/>
                    <a:lstStyle/>
                    <a:p>
                      <a:r>
                        <a:rPr lang="en-US" dirty="0" smtClean="0"/>
                        <a:t>Tues. 2/9</a:t>
                      </a:r>
                      <a:endParaRPr lang="en-US" dirty="0"/>
                    </a:p>
                  </a:txBody>
                  <a:tcPr marL="81262" marR="81262">
                    <a:solidFill>
                      <a:schemeClr val="bg2"/>
                    </a:solidFill>
                  </a:tcPr>
                </a:tc>
                <a:tc>
                  <a:txBody>
                    <a:bodyPr/>
                    <a:lstStyle/>
                    <a:p>
                      <a:r>
                        <a:rPr lang="en-US" dirty="0" smtClean="0"/>
                        <a:t>Wed. 2/10</a:t>
                      </a:r>
                      <a:endParaRPr lang="en-US" dirty="0"/>
                    </a:p>
                  </a:txBody>
                  <a:tcPr marL="81262" marR="81262">
                    <a:solidFill>
                      <a:schemeClr val="bg2"/>
                    </a:solidFill>
                  </a:tcPr>
                </a:tc>
                <a:tc>
                  <a:txBody>
                    <a:bodyPr/>
                    <a:lstStyle/>
                    <a:p>
                      <a:r>
                        <a:rPr lang="en-US" dirty="0" smtClean="0"/>
                        <a:t>Thurs. 2/11</a:t>
                      </a:r>
                      <a:endParaRPr lang="en-US" dirty="0"/>
                    </a:p>
                  </a:txBody>
                  <a:tcPr marL="81262" marR="81262">
                    <a:solidFill>
                      <a:schemeClr val="bg2"/>
                    </a:solidFill>
                  </a:tcPr>
                </a:tc>
                <a:tc>
                  <a:txBody>
                    <a:bodyPr/>
                    <a:lstStyle/>
                    <a:p>
                      <a:r>
                        <a:rPr lang="en-US" dirty="0" smtClean="0"/>
                        <a:t>Fri. 2/12</a:t>
                      </a:r>
                      <a:endParaRPr lang="en-US" dirty="0"/>
                    </a:p>
                  </a:txBody>
                  <a:tcPr marL="81262" marR="81262">
                    <a:solidFill>
                      <a:schemeClr val="bg2"/>
                    </a:solidFill>
                  </a:tcPr>
                </a:tc>
                <a:tc>
                  <a:txBody>
                    <a:bodyPr/>
                    <a:lstStyle/>
                    <a:p>
                      <a:r>
                        <a:rPr lang="en-US" dirty="0" smtClean="0"/>
                        <a:t>Sat. 2/13</a:t>
                      </a:r>
                      <a:endParaRPr lang="en-US" dirty="0"/>
                    </a:p>
                  </a:txBody>
                  <a:tcPr marL="81262" marR="81262">
                    <a:solidFill>
                      <a:schemeClr val="bg2"/>
                    </a:solidFill>
                  </a:tcPr>
                </a:tc>
              </a:tr>
            </a:tbl>
          </a:graphicData>
        </a:graphic>
      </p:graphicFrame>
      <p:pic>
        <p:nvPicPr>
          <p:cNvPr id="5" name="Picture 4"/>
          <p:cNvPicPr>
            <a:picLocks noChangeAspect="1"/>
          </p:cNvPicPr>
          <p:nvPr/>
        </p:nvPicPr>
        <p:blipFill>
          <a:blip r:embed="rId2"/>
          <a:stretch>
            <a:fillRect/>
          </a:stretch>
        </p:blipFill>
        <p:spPr>
          <a:xfrm>
            <a:off x="62451" y="2175867"/>
            <a:ext cx="1145046" cy="1145046"/>
          </a:xfrm>
          <a:prstGeom prst="rect">
            <a:avLst/>
          </a:prstGeom>
        </p:spPr>
      </p:pic>
      <p:pic>
        <p:nvPicPr>
          <p:cNvPr id="6" name="Picture 5"/>
          <p:cNvPicPr>
            <a:picLocks noChangeAspect="1"/>
          </p:cNvPicPr>
          <p:nvPr/>
        </p:nvPicPr>
        <p:blipFill>
          <a:blip r:embed="rId3"/>
          <a:stretch>
            <a:fillRect/>
          </a:stretch>
        </p:blipFill>
        <p:spPr>
          <a:xfrm>
            <a:off x="1410309" y="2196687"/>
            <a:ext cx="1098249" cy="1098249"/>
          </a:xfrm>
          <a:prstGeom prst="rect">
            <a:avLst/>
          </a:prstGeom>
        </p:spPr>
      </p:pic>
      <p:pic>
        <p:nvPicPr>
          <p:cNvPr id="7" name="Picture 6"/>
          <p:cNvPicPr>
            <a:picLocks noChangeAspect="1"/>
          </p:cNvPicPr>
          <p:nvPr/>
        </p:nvPicPr>
        <p:blipFill>
          <a:blip r:embed="rId4"/>
          <a:stretch>
            <a:fillRect/>
          </a:stretch>
        </p:blipFill>
        <p:spPr>
          <a:xfrm>
            <a:off x="2701012" y="2175867"/>
            <a:ext cx="1103404" cy="1103404"/>
          </a:xfrm>
          <a:prstGeom prst="rect">
            <a:avLst/>
          </a:prstGeom>
        </p:spPr>
      </p:pic>
      <p:pic>
        <p:nvPicPr>
          <p:cNvPr id="8" name="Picture 7"/>
          <p:cNvPicPr>
            <a:picLocks noChangeAspect="1"/>
          </p:cNvPicPr>
          <p:nvPr/>
        </p:nvPicPr>
        <p:blipFill>
          <a:blip r:embed="rId5"/>
          <a:stretch>
            <a:fillRect/>
          </a:stretch>
        </p:blipFill>
        <p:spPr>
          <a:xfrm>
            <a:off x="4012586" y="2196687"/>
            <a:ext cx="1082584" cy="1082584"/>
          </a:xfrm>
          <a:prstGeom prst="rect">
            <a:avLst/>
          </a:prstGeom>
        </p:spPr>
      </p:pic>
      <p:pic>
        <p:nvPicPr>
          <p:cNvPr id="9" name="Picture 8"/>
          <p:cNvPicPr>
            <a:picLocks noChangeAspect="1"/>
          </p:cNvPicPr>
          <p:nvPr/>
        </p:nvPicPr>
        <p:blipFill>
          <a:blip r:embed="rId6"/>
          <a:stretch>
            <a:fillRect/>
          </a:stretch>
        </p:blipFill>
        <p:spPr>
          <a:xfrm>
            <a:off x="5308412" y="2149984"/>
            <a:ext cx="1144952" cy="1144952"/>
          </a:xfrm>
          <a:prstGeom prst="rect">
            <a:avLst/>
          </a:prstGeom>
        </p:spPr>
      </p:pic>
      <p:pic>
        <p:nvPicPr>
          <p:cNvPr id="10" name="Picture 9"/>
          <p:cNvPicPr>
            <a:picLocks noChangeAspect="1"/>
          </p:cNvPicPr>
          <p:nvPr/>
        </p:nvPicPr>
        <p:blipFill>
          <a:blip r:embed="rId7"/>
          <a:stretch>
            <a:fillRect/>
          </a:stretch>
        </p:blipFill>
        <p:spPr>
          <a:xfrm>
            <a:off x="6614661" y="2170738"/>
            <a:ext cx="1087740" cy="1087740"/>
          </a:xfrm>
          <a:prstGeom prst="rect">
            <a:avLst/>
          </a:prstGeom>
        </p:spPr>
      </p:pic>
      <p:pic>
        <p:nvPicPr>
          <p:cNvPr id="11" name="Picture 10"/>
          <p:cNvPicPr>
            <a:picLocks noChangeAspect="1"/>
          </p:cNvPicPr>
          <p:nvPr/>
        </p:nvPicPr>
        <p:blipFill>
          <a:blip r:embed="rId8"/>
          <a:stretch>
            <a:fillRect/>
          </a:stretch>
        </p:blipFill>
        <p:spPr>
          <a:xfrm>
            <a:off x="7952146" y="2196687"/>
            <a:ext cx="1035787" cy="1035787"/>
          </a:xfrm>
          <a:prstGeom prst="rect">
            <a:avLst/>
          </a:prstGeom>
        </p:spPr>
      </p:pic>
      <p:pic>
        <p:nvPicPr>
          <p:cNvPr id="12" name="Picture 11"/>
          <p:cNvPicPr>
            <a:picLocks noChangeAspect="1"/>
          </p:cNvPicPr>
          <p:nvPr/>
        </p:nvPicPr>
        <p:blipFill>
          <a:blip r:embed="rId9"/>
          <a:stretch>
            <a:fillRect/>
          </a:stretch>
        </p:blipFill>
        <p:spPr>
          <a:xfrm>
            <a:off x="45167" y="3787852"/>
            <a:ext cx="1162329" cy="1162329"/>
          </a:xfrm>
          <a:prstGeom prst="rect">
            <a:avLst/>
          </a:prstGeom>
        </p:spPr>
      </p:pic>
      <p:pic>
        <p:nvPicPr>
          <p:cNvPr id="13" name="Picture 12"/>
          <p:cNvPicPr>
            <a:picLocks noChangeAspect="1"/>
          </p:cNvPicPr>
          <p:nvPr/>
        </p:nvPicPr>
        <p:blipFill>
          <a:blip r:embed="rId10"/>
          <a:stretch>
            <a:fillRect/>
          </a:stretch>
        </p:blipFill>
        <p:spPr>
          <a:xfrm>
            <a:off x="1410308" y="3867571"/>
            <a:ext cx="1098249" cy="1098249"/>
          </a:xfrm>
          <a:prstGeom prst="rect">
            <a:avLst/>
          </a:prstGeom>
        </p:spPr>
      </p:pic>
      <p:pic>
        <p:nvPicPr>
          <p:cNvPr id="14" name="Picture 13"/>
          <p:cNvPicPr>
            <a:picLocks noChangeAspect="1"/>
          </p:cNvPicPr>
          <p:nvPr/>
        </p:nvPicPr>
        <p:blipFill>
          <a:blip r:embed="rId11"/>
          <a:stretch>
            <a:fillRect/>
          </a:stretch>
        </p:blipFill>
        <p:spPr>
          <a:xfrm>
            <a:off x="2737402" y="3877986"/>
            <a:ext cx="1067013" cy="1067013"/>
          </a:xfrm>
          <a:prstGeom prst="rect">
            <a:avLst/>
          </a:prstGeom>
        </p:spPr>
      </p:pic>
      <p:pic>
        <p:nvPicPr>
          <p:cNvPr id="15" name="Picture 14"/>
          <p:cNvPicPr>
            <a:picLocks noChangeAspect="1"/>
          </p:cNvPicPr>
          <p:nvPr/>
        </p:nvPicPr>
        <p:blipFill>
          <a:blip r:embed="rId12"/>
          <a:stretch>
            <a:fillRect/>
          </a:stretch>
        </p:blipFill>
        <p:spPr>
          <a:xfrm>
            <a:off x="4012586" y="3862415"/>
            <a:ext cx="1082584" cy="1082584"/>
          </a:xfrm>
          <a:prstGeom prst="rect">
            <a:avLst/>
          </a:prstGeom>
        </p:spPr>
      </p:pic>
      <p:pic>
        <p:nvPicPr>
          <p:cNvPr id="16" name="Picture 15"/>
          <p:cNvPicPr>
            <a:picLocks noChangeAspect="1"/>
          </p:cNvPicPr>
          <p:nvPr/>
        </p:nvPicPr>
        <p:blipFill>
          <a:blip r:embed="rId13"/>
          <a:stretch>
            <a:fillRect/>
          </a:stretch>
        </p:blipFill>
        <p:spPr>
          <a:xfrm>
            <a:off x="5308412" y="3820868"/>
            <a:ext cx="1144952" cy="1144952"/>
          </a:xfrm>
          <a:prstGeom prst="rect">
            <a:avLst/>
          </a:prstGeom>
        </p:spPr>
      </p:pic>
      <p:pic>
        <p:nvPicPr>
          <p:cNvPr id="17" name="Picture 16"/>
          <p:cNvPicPr>
            <a:picLocks noChangeAspect="1"/>
          </p:cNvPicPr>
          <p:nvPr/>
        </p:nvPicPr>
        <p:blipFill>
          <a:blip r:embed="rId14"/>
          <a:stretch>
            <a:fillRect/>
          </a:stretch>
        </p:blipFill>
        <p:spPr>
          <a:xfrm>
            <a:off x="6614661" y="3877986"/>
            <a:ext cx="1087834" cy="1087834"/>
          </a:xfrm>
          <a:prstGeom prst="rect">
            <a:avLst/>
          </a:prstGeom>
        </p:spPr>
      </p:pic>
      <p:pic>
        <p:nvPicPr>
          <p:cNvPr id="18" name="Picture 17"/>
          <p:cNvPicPr>
            <a:picLocks noChangeAspect="1"/>
          </p:cNvPicPr>
          <p:nvPr/>
        </p:nvPicPr>
        <p:blipFill>
          <a:blip r:embed="rId15"/>
          <a:stretch>
            <a:fillRect/>
          </a:stretch>
        </p:blipFill>
        <p:spPr>
          <a:xfrm>
            <a:off x="7910513" y="3867579"/>
            <a:ext cx="1077420" cy="1077420"/>
          </a:xfrm>
          <a:prstGeom prst="rect">
            <a:avLst/>
          </a:prstGeom>
        </p:spPr>
      </p:pic>
      <p:pic>
        <p:nvPicPr>
          <p:cNvPr id="19" name="Picture 18"/>
          <p:cNvPicPr>
            <a:picLocks noChangeAspect="1"/>
          </p:cNvPicPr>
          <p:nvPr/>
        </p:nvPicPr>
        <p:blipFill>
          <a:blip r:embed="rId16"/>
          <a:stretch>
            <a:fillRect/>
          </a:stretch>
        </p:blipFill>
        <p:spPr>
          <a:xfrm>
            <a:off x="62450" y="5403191"/>
            <a:ext cx="1145045" cy="1145045"/>
          </a:xfrm>
          <a:prstGeom prst="rect">
            <a:avLst/>
          </a:prstGeom>
        </p:spPr>
      </p:pic>
      <p:pic>
        <p:nvPicPr>
          <p:cNvPr id="20" name="Picture 19"/>
          <p:cNvPicPr>
            <a:picLocks noChangeAspect="1"/>
          </p:cNvPicPr>
          <p:nvPr/>
        </p:nvPicPr>
        <p:blipFill>
          <a:blip r:embed="rId17"/>
          <a:stretch>
            <a:fillRect/>
          </a:stretch>
        </p:blipFill>
        <p:spPr>
          <a:xfrm>
            <a:off x="1410307" y="5449987"/>
            <a:ext cx="1098249" cy="1098249"/>
          </a:xfrm>
          <a:prstGeom prst="rect">
            <a:avLst/>
          </a:prstGeom>
        </p:spPr>
      </p:pic>
      <p:pic>
        <p:nvPicPr>
          <p:cNvPr id="21" name="Picture 20"/>
          <p:cNvPicPr>
            <a:picLocks noChangeAspect="1"/>
          </p:cNvPicPr>
          <p:nvPr/>
        </p:nvPicPr>
        <p:blipFill>
          <a:blip r:embed="rId18"/>
          <a:stretch>
            <a:fillRect/>
          </a:stretch>
        </p:blipFill>
        <p:spPr>
          <a:xfrm>
            <a:off x="2701011" y="5444833"/>
            <a:ext cx="1103403" cy="1103403"/>
          </a:xfrm>
          <a:prstGeom prst="rect">
            <a:avLst/>
          </a:prstGeom>
        </p:spPr>
      </p:pic>
      <p:pic>
        <p:nvPicPr>
          <p:cNvPr id="22" name="Picture 21"/>
          <p:cNvPicPr>
            <a:picLocks noChangeAspect="1"/>
          </p:cNvPicPr>
          <p:nvPr/>
        </p:nvPicPr>
        <p:blipFill>
          <a:blip r:embed="rId19"/>
          <a:stretch>
            <a:fillRect/>
          </a:stretch>
        </p:blipFill>
        <p:spPr>
          <a:xfrm>
            <a:off x="4012585" y="5449987"/>
            <a:ext cx="1098249" cy="1098249"/>
          </a:xfrm>
          <a:prstGeom prst="rect">
            <a:avLst/>
          </a:prstGeom>
        </p:spPr>
      </p:pic>
      <p:pic>
        <p:nvPicPr>
          <p:cNvPr id="23" name="Picture 22"/>
          <p:cNvPicPr>
            <a:picLocks noChangeAspect="1"/>
          </p:cNvPicPr>
          <p:nvPr/>
        </p:nvPicPr>
        <p:blipFill>
          <a:blip r:embed="rId20"/>
          <a:stretch>
            <a:fillRect/>
          </a:stretch>
        </p:blipFill>
        <p:spPr>
          <a:xfrm>
            <a:off x="5308412" y="5403284"/>
            <a:ext cx="1144952" cy="1144952"/>
          </a:xfrm>
          <a:prstGeom prst="rect">
            <a:avLst/>
          </a:prstGeom>
        </p:spPr>
      </p:pic>
      <p:pic>
        <p:nvPicPr>
          <p:cNvPr id="24" name="Picture 23"/>
          <p:cNvPicPr>
            <a:picLocks noChangeAspect="1"/>
          </p:cNvPicPr>
          <p:nvPr/>
        </p:nvPicPr>
        <p:blipFill>
          <a:blip r:embed="rId21"/>
          <a:stretch>
            <a:fillRect/>
          </a:stretch>
        </p:blipFill>
        <p:spPr>
          <a:xfrm>
            <a:off x="6614661" y="5398032"/>
            <a:ext cx="1087740" cy="1087740"/>
          </a:xfrm>
          <a:prstGeom prst="rect">
            <a:avLst/>
          </a:prstGeom>
        </p:spPr>
      </p:pic>
      <p:pic>
        <p:nvPicPr>
          <p:cNvPr id="25" name="Picture 24"/>
          <p:cNvPicPr>
            <a:picLocks noChangeAspect="1"/>
          </p:cNvPicPr>
          <p:nvPr/>
        </p:nvPicPr>
        <p:blipFill>
          <a:blip r:embed="rId22"/>
          <a:stretch>
            <a:fillRect/>
          </a:stretch>
        </p:blipFill>
        <p:spPr>
          <a:xfrm>
            <a:off x="7952145" y="5449985"/>
            <a:ext cx="1035787" cy="10357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Pop: The Atmosphere</a:t>
            </a:r>
            <a:endParaRPr lang="en-US" dirty="0"/>
          </a:p>
        </p:txBody>
      </p:sp>
      <p:sp>
        <p:nvSpPr>
          <p:cNvPr id="3" name="Content Placeholder 2"/>
          <p:cNvSpPr>
            <a:spLocks noGrp="1"/>
          </p:cNvSpPr>
          <p:nvPr>
            <p:ph idx="1"/>
          </p:nvPr>
        </p:nvSpPr>
        <p:spPr/>
        <p:txBody>
          <a:bodyPr/>
          <a:lstStyle/>
          <a:p>
            <a:pPr marL="514350" indent="-514350">
              <a:buAutoNum type="arabicParenBoth"/>
            </a:pPr>
            <a:r>
              <a:rPr lang="en-US" sz="4500" dirty="0" smtClean="0"/>
              <a:t>What is the purpose of the atmosphere?</a:t>
            </a:r>
          </a:p>
          <a:p>
            <a:pPr marL="514350" indent="-514350">
              <a:buAutoNum type="arabicParenBoth"/>
            </a:pPr>
            <a:r>
              <a:rPr lang="en-US" sz="4500" dirty="0" smtClean="0"/>
              <a:t>What is the atmosphere made of?</a:t>
            </a:r>
          </a:p>
          <a:p>
            <a:pPr marL="514350" indent="-514350">
              <a:buAutoNum type="arabicParenBoth"/>
            </a:pPr>
            <a:r>
              <a:rPr lang="en-US" sz="4500" dirty="0" smtClean="0"/>
              <a:t>What are the layers of the atmosphere?</a:t>
            </a:r>
            <a:endParaRPr lang="en-US" sz="45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Cornell Notes:</a:t>
            </a:r>
            <a:br>
              <a:rPr lang="en-US" dirty="0" smtClean="0"/>
            </a:br>
            <a:r>
              <a:rPr lang="en-US" dirty="0" smtClean="0"/>
              <a:t> Layers of the Atmosphere</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Now that we’ve watched the Brain Pop video about the Atmosphere, we are going to take down some notes about each layer</a:t>
            </a:r>
          </a:p>
          <a:p>
            <a:r>
              <a:rPr lang="en-US" dirty="0" smtClean="0"/>
              <a:t>Using your knowledge from what we just watched, and Chapter 6 Section 1 (pages 150-155), work with a partner to fill in the top half of your Cornell Notes</a:t>
            </a:r>
          </a:p>
          <a:p>
            <a:r>
              <a:rPr lang="en-US" dirty="0" smtClean="0"/>
              <a:t>Make sure you are working only with your partner, and you are not socializing, you only have 10-15 minutes!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724400" y="762000"/>
            <a:ext cx="3733800" cy="2838450"/>
          </a:xfrm>
        </p:spPr>
        <p:txBody>
          <a:bodyPr/>
          <a:lstStyle/>
          <a:p>
            <a:pPr eaLnBrk="1" hangingPunct="1"/>
            <a:r>
              <a:rPr lang="en-US">
                <a:solidFill>
                  <a:srgbClr val="FFC000"/>
                </a:solidFill>
              </a:rPr>
              <a:t>The Layers of the Atmosphere</a:t>
            </a:r>
          </a:p>
        </p:txBody>
      </p:sp>
      <p:pic>
        <p:nvPicPr>
          <p:cNvPr id="2052" name="Picture 2"/>
          <p:cNvPicPr>
            <a:picLocks noChangeAspect="1" noChangeArrowheads="1"/>
          </p:cNvPicPr>
          <p:nvPr/>
        </p:nvPicPr>
        <p:blipFill>
          <a:blip r:embed="rId2"/>
          <a:srcRect/>
          <a:stretch>
            <a:fillRect/>
          </a:stretch>
        </p:blipFill>
        <p:spPr bwMode="auto">
          <a:xfrm>
            <a:off x="457200" y="990600"/>
            <a:ext cx="461168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a:t>Definitions</a:t>
            </a:r>
          </a:p>
        </p:txBody>
      </p:sp>
      <p:sp>
        <p:nvSpPr>
          <p:cNvPr id="3075" name="Content Placeholder 2"/>
          <p:cNvSpPr>
            <a:spLocks noGrp="1"/>
          </p:cNvSpPr>
          <p:nvPr>
            <p:ph idx="1"/>
          </p:nvPr>
        </p:nvSpPr>
        <p:spPr/>
        <p:txBody>
          <a:bodyPr/>
          <a:lstStyle/>
          <a:p>
            <a:pPr eaLnBrk="1" hangingPunct="1"/>
            <a:r>
              <a:rPr lang="en-US" sz="4000" u="sng" dirty="0">
                <a:solidFill>
                  <a:srgbClr val="FFC000"/>
                </a:solidFill>
              </a:rPr>
              <a:t>Atmosphere</a:t>
            </a:r>
            <a:r>
              <a:rPr lang="en-US" sz="4000" dirty="0">
                <a:solidFill>
                  <a:srgbClr val="FFC000"/>
                </a:solidFill>
              </a:rPr>
              <a:t>: blanket of gases surrounding Earth</a:t>
            </a:r>
          </a:p>
          <a:p>
            <a:pPr eaLnBrk="1" hangingPunct="1"/>
            <a:r>
              <a:rPr lang="en-US" sz="4000" u="sng" dirty="0">
                <a:solidFill>
                  <a:srgbClr val="FFC000"/>
                </a:solidFill>
              </a:rPr>
              <a:t>Altitude</a:t>
            </a:r>
            <a:r>
              <a:rPr lang="en-US" sz="4000" dirty="0">
                <a:solidFill>
                  <a:srgbClr val="FFC000"/>
                </a:solidFill>
              </a:rPr>
              <a:t>: height</a:t>
            </a:r>
          </a:p>
          <a:p>
            <a:pPr eaLnBrk="1" hangingPunct="1"/>
            <a:r>
              <a:rPr lang="en-US" sz="4000" u="sng" dirty="0">
                <a:solidFill>
                  <a:srgbClr val="FFC000"/>
                </a:solidFill>
              </a:rPr>
              <a:t>Temperature</a:t>
            </a:r>
            <a:r>
              <a:rPr lang="en-US" sz="4000" dirty="0">
                <a:solidFill>
                  <a:srgbClr val="FFC000"/>
                </a:solidFill>
              </a:rPr>
              <a:t>: NOT HEAT; measurement of how quickly or how slowly molecules move around</a:t>
            </a:r>
          </a:p>
          <a:p>
            <a:pPr eaLnBrk="1" hangingPunct="1">
              <a:buFont typeface="Arial" charset="0"/>
              <a:buNone/>
            </a:pPr>
            <a:endParaRPr lang="en-US" sz="4000" dirty="0">
              <a:solidFill>
                <a:srgbClr val="FFC000"/>
              </a:solidFill>
            </a:endParaRPr>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Makeup of Gases in the Atmosphere</a:t>
            </a:r>
            <a:endParaRPr lang="en-US" dirty="0"/>
          </a:p>
        </p:txBody>
      </p:sp>
      <p:pic>
        <p:nvPicPr>
          <p:cNvPr id="4099" name="Picture 2"/>
          <p:cNvPicPr>
            <a:picLocks noGrp="1" noChangeAspect="1" noChangeArrowheads="1"/>
          </p:cNvPicPr>
          <p:nvPr>
            <p:ph idx="1"/>
          </p:nvPr>
        </p:nvPicPr>
        <p:blipFill>
          <a:blip r:embed="rId2"/>
          <a:srcRect/>
          <a:stretch>
            <a:fillRect/>
          </a:stretch>
        </p:blipFill>
        <p:spPr>
          <a:xfrm>
            <a:off x="914400" y="1295400"/>
            <a:ext cx="4291013" cy="5062538"/>
          </a:xfrm>
          <a:noFill/>
        </p:spPr>
      </p:pic>
      <p:sp>
        <p:nvSpPr>
          <p:cNvPr id="4100" name="TextBox 4"/>
          <p:cNvSpPr txBox="1">
            <a:spLocks noChangeArrowheads="1"/>
          </p:cNvSpPr>
          <p:nvPr/>
        </p:nvSpPr>
        <p:spPr bwMode="auto">
          <a:xfrm>
            <a:off x="5562600" y="1676400"/>
            <a:ext cx="3429000" cy="3046413"/>
          </a:xfrm>
          <a:prstGeom prst="rect">
            <a:avLst/>
          </a:prstGeom>
          <a:noFill/>
          <a:ln w="9525">
            <a:noFill/>
            <a:miter lim="800000"/>
            <a:headEnd/>
            <a:tailEnd/>
          </a:ln>
        </p:spPr>
        <p:txBody>
          <a:bodyPr>
            <a:prstTxWarp prst="textNoShape">
              <a:avLst/>
            </a:prstTxWarp>
            <a:spAutoFit/>
          </a:bodyPr>
          <a:lstStyle/>
          <a:p>
            <a:r>
              <a:rPr lang="en-US" sz="2400">
                <a:latin typeface="Calibri" charset="0"/>
              </a:rPr>
              <a:t>* Most of Earth’s atmosphere is not made up of oxygen.  It’s mostly made of nitrogen.  This is good because actually, with too much oxygen we would all die.  Our insides would start to “rust!”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2743200" cy="4267200"/>
          </a:xfrm>
        </p:spPr>
        <p:txBody>
          <a:bodyPr>
            <a:normAutofit/>
          </a:bodyPr>
          <a:lstStyle/>
          <a:p>
            <a:pPr eaLnBrk="1" hangingPunct="1"/>
            <a:r>
              <a:rPr lang="en-US" sz="4000" dirty="0"/>
              <a:t>The</a:t>
            </a:r>
            <a:r>
              <a:rPr lang="en-US" sz="4000" dirty="0" smtClean="0"/>
              <a:t> Five Layers</a:t>
            </a:r>
            <a:br>
              <a:rPr lang="en-US" sz="4000" dirty="0" smtClean="0"/>
            </a:br>
            <a:r>
              <a:rPr lang="en-US" sz="4000" dirty="0" smtClean="0"/>
              <a:t>of the</a:t>
            </a:r>
            <a:br>
              <a:rPr lang="en-US" sz="4000" dirty="0" smtClean="0"/>
            </a:br>
            <a:r>
              <a:rPr lang="en-US" sz="4000" dirty="0" smtClean="0"/>
              <a:t>Atmosphere</a:t>
            </a:r>
            <a:endParaRPr lang="en-US" sz="4000" dirty="0"/>
          </a:p>
        </p:txBody>
      </p:sp>
      <p:pic>
        <p:nvPicPr>
          <p:cNvPr id="5123" name="Picture 2"/>
          <p:cNvPicPr>
            <a:picLocks noChangeAspect="1" noChangeArrowheads="1"/>
          </p:cNvPicPr>
          <p:nvPr/>
        </p:nvPicPr>
        <p:blipFill>
          <a:blip r:embed="rId2"/>
          <a:srcRect/>
          <a:stretch>
            <a:fillRect/>
          </a:stretch>
        </p:blipFill>
        <p:spPr bwMode="auto">
          <a:xfrm>
            <a:off x="3048000" y="990600"/>
            <a:ext cx="3886200" cy="5816600"/>
          </a:xfrm>
          <a:prstGeom prst="rect">
            <a:avLst/>
          </a:prstGeom>
          <a:noFill/>
          <a:ln w="9525">
            <a:noFill/>
            <a:miter lim="800000"/>
            <a:headEnd/>
            <a:tailEnd/>
          </a:ln>
        </p:spPr>
      </p:pic>
      <p:sp>
        <p:nvSpPr>
          <p:cNvPr id="5124" name="TextBox 6"/>
          <p:cNvSpPr txBox="1">
            <a:spLocks noChangeArrowheads="1"/>
          </p:cNvSpPr>
          <p:nvPr/>
        </p:nvSpPr>
        <p:spPr bwMode="auto">
          <a:xfrm>
            <a:off x="5181600" y="228600"/>
            <a:ext cx="1600200" cy="369888"/>
          </a:xfrm>
          <a:prstGeom prst="rect">
            <a:avLst/>
          </a:prstGeom>
          <a:noFill/>
          <a:ln w="9525">
            <a:noFill/>
            <a:miter lim="800000"/>
            <a:headEnd/>
            <a:tailEnd/>
          </a:ln>
        </p:spPr>
        <p:txBody>
          <a:bodyPr>
            <a:prstTxWarp prst="textNoShape">
              <a:avLst/>
            </a:prstTxWarp>
            <a:spAutoFit/>
          </a:bodyPr>
          <a:lstStyle/>
          <a:p>
            <a:r>
              <a:rPr lang="en-US" b="1">
                <a:solidFill>
                  <a:schemeClr val="bg1"/>
                </a:solidFill>
                <a:latin typeface="Calibri" charset="0"/>
              </a:rPr>
              <a:t>EXOSPHERE</a:t>
            </a:r>
          </a:p>
        </p:txBody>
      </p:sp>
      <p:pic>
        <p:nvPicPr>
          <p:cNvPr id="5125" name="Picture 3"/>
          <p:cNvPicPr>
            <a:picLocks noChangeAspect="1" noChangeArrowheads="1"/>
          </p:cNvPicPr>
          <p:nvPr/>
        </p:nvPicPr>
        <p:blipFill>
          <a:blip r:embed="rId3"/>
          <a:srcRect/>
          <a:stretch>
            <a:fillRect/>
          </a:stretch>
        </p:blipFill>
        <p:spPr bwMode="auto">
          <a:xfrm>
            <a:off x="3581400" y="0"/>
            <a:ext cx="162877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152400"/>
            <a:ext cx="5334000" cy="1143000"/>
          </a:xfrm>
        </p:spPr>
        <p:txBody>
          <a:bodyPr/>
          <a:lstStyle/>
          <a:p>
            <a:pPr eaLnBrk="1" hangingPunct="1"/>
            <a:r>
              <a:rPr lang="en-US">
                <a:solidFill>
                  <a:srgbClr val="FFC000"/>
                </a:solidFill>
                <a:latin typeface="Batik Regular" charset="0"/>
              </a:rPr>
              <a:t>The Troposphere</a:t>
            </a:r>
          </a:p>
        </p:txBody>
      </p:sp>
      <p:pic>
        <p:nvPicPr>
          <p:cNvPr id="6147" name="Picture 2"/>
          <p:cNvPicPr>
            <a:picLocks noGrp="1" noChangeAspect="1" noChangeArrowheads="1"/>
          </p:cNvPicPr>
          <p:nvPr>
            <p:ph idx="1"/>
          </p:nvPr>
        </p:nvPicPr>
        <p:blipFill>
          <a:blip r:embed="rId2"/>
          <a:srcRect/>
          <a:stretch>
            <a:fillRect/>
          </a:stretch>
        </p:blipFill>
        <p:spPr>
          <a:xfrm>
            <a:off x="152400" y="1371600"/>
            <a:ext cx="3200400" cy="4876800"/>
          </a:xfrm>
        </p:spPr>
      </p:pic>
      <p:sp>
        <p:nvSpPr>
          <p:cNvPr id="6148" name="TextBox 4"/>
          <p:cNvSpPr txBox="1">
            <a:spLocks noChangeArrowheads="1"/>
          </p:cNvSpPr>
          <p:nvPr/>
        </p:nvSpPr>
        <p:spPr bwMode="auto">
          <a:xfrm>
            <a:off x="5410200" y="0"/>
            <a:ext cx="3733800" cy="6556375"/>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sz="2800">
                <a:solidFill>
                  <a:srgbClr val="FFC000"/>
                </a:solidFill>
                <a:latin typeface="Batik Regular" charset="0"/>
              </a:rPr>
              <a:t>Lies next to the Earth’s surface</a:t>
            </a:r>
          </a:p>
          <a:p>
            <a:endParaRPr lang="en-US" sz="2800">
              <a:solidFill>
                <a:srgbClr val="FFC000"/>
              </a:solidFill>
              <a:latin typeface="Batik Regular" charset="0"/>
            </a:endParaRPr>
          </a:p>
          <a:p>
            <a:pPr>
              <a:buFont typeface="Arial" charset="0"/>
              <a:buChar char="•"/>
            </a:pPr>
            <a:r>
              <a:rPr lang="en-US" sz="2800">
                <a:solidFill>
                  <a:srgbClr val="FFC000"/>
                </a:solidFill>
                <a:latin typeface="Batik Regular" charset="0"/>
              </a:rPr>
              <a:t>Densest atmospheric level (because gravity pushes down on it the most)</a:t>
            </a:r>
          </a:p>
          <a:p>
            <a:endParaRPr lang="en-US" sz="2800">
              <a:solidFill>
                <a:srgbClr val="FF0000"/>
              </a:solidFill>
              <a:latin typeface="Batik Regular" charset="0"/>
            </a:endParaRPr>
          </a:p>
          <a:p>
            <a:pPr>
              <a:buFont typeface="Arial" charset="0"/>
              <a:buChar char="•"/>
            </a:pPr>
            <a:r>
              <a:rPr lang="en-US" sz="2800">
                <a:latin typeface="Batik Regular" charset="0"/>
              </a:rPr>
              <a:t>Almost all gases, pollution and life found here</a:t>
            </a:r>
          </a:p>
          <a:p>
            <a:endParaRPr lang="en-US" sz="2800">
              <a:latin typeface="Batik Regular" charset="0"/>
            </a:endParaRPr>
          </a:p>
          <a:p>
            <a:pPr>
              <a:buFont typeface="Arial" charset="0"/>
              <a:buChar char="•"/>
            </a:pPr>
            <a:r>
              <a:rPr lang="en-US" sz="2800">
                <a:solidFill>
                  <a:srgbClr val="FFC000"/>
                </a:solidFill>
                <a:latin typeface="Batik Regular" charset="0"/>
              </a:rPr>
              <a:t>Layer where we live</a:t>
            </a:r>
          </a:p>
          <a:p>
            <a:pPr>
              <a:buFont typeface="Arial" charset="0"/>
              <a:buChar char="•"/>
            </a:pPr>
            <a:r>
              <a:rPr lang="en-US" sz="2800">
                <a:solidFill>
                  <a:srgbClr val="FFC000"/>
                </a:solidFill>
                <a:latin typeface="Batik Regular" charset="0"/>
              </a:rPr>
              <a:t>Layer where weather occurs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Studio.thmx</Template>
  <TotalTime>418</TotalTime>
  <Words>531</Words>
  <Application>Microsoft Macintosh PowerPoint</Application>
  <PresentationFormat>On-screen Show (4:3)</PresentationFormat>
  <Paragraphs>72</Paragraphs>
  <Slides>14</Slides>
  <Notes>1</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Catalyst (5 minutes)</vt:lpstr>
      <vt:lpstr>Moon Journal – Phases!</vt:lpstr>
      <vt:lpstr>Brain Pop: The Atmosphere</vt:lpstr>
      <vt:lpstr>Cornell Notes:  Layers of the Atmosphere</vt:lpstr>
      <vt:lpstr>The Layers of the Atmosphere</vt:lpstr>
      <vt:lpstr>Definitions</vt:lpstr>
      <vt:lpstr>Makeup of Gases in the Atmosphere</vt:lpstr>
      <vt:lpstr>The Five Layers of the Atmosphere</vt:lpstr>
      <vt:lpstr>The Troposphere</vt:lpstr>
      <vt:lpstr>The Stratosphere</vt:lpstr>
      <vt:lpstr>The Mesosphere</vt:lpstr>
      <vt:lpstr>The Thermosphere</vt:lpstr>
      <vt:lpstr>The Exosphere</vt:lpstr>
      <vt:lpstr>Homework Tonight!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Layers of the Atmosphere</dc:title>
  <dc:creator>VB</dc:creator>
  <cp:lastModifiedBy>Anne McGuirk</cp:lastModifiedBy>
  <cp:revision>17</cp:revision>
  <dcterms:created xsi:type="dcterms:W3CDTF">2010-02-16T21:53:58Z</dcterms:created>
  <dcterms:modified xsi:type="dcterms:W3CDTF">2010-02-16T22:52:14Z</dcterms:modified>
</cp:coreProperties>
</file>