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87" r:id="rId3"/>
    <p:sldId id="288" r:id="rId4"/>
    <p:sldId id="257" r:id="rId5"/>
    <p:sldId id="285" r:id="rId6"/>
    <p:sldId id="286" r:id="rId7"/>
    <p:sldId id="290" r:id="rId8"/>
    <p:sldId id="293" r:id="rId9"/>
    <p:sldId id="273" r:id="rId10"/>
    <p:sldId id="313" r:id="rId11"/>
    <p:sldId id="311" r:id="rId12"/>
    <p:sldId id="312" r:id="rId13"/>
    <p:sldId id="300" r:id="rId14"/>
    <p:sldId id="301" r:id="rId15"/>
    <p:sldId id="263" r:id="rId16"/>
    <p:sldId id="302" r:id="rId17"/>
    <p:sldId id="294" r:id="rId18"/>
    <p:sldId id="303" r:id="rId19"/>
    <p:sldId id="295" r:id="rId20"/>
    <p:sldId id="304" r:id="rId21"/>
    <p:sldId id="296" r:id="rId22"/>
    <p:sldId id="305" r:id="rId23"/>
    <p:sldId id="297" r:id="rId24"/>
    <p:sldId id="308" r:id="rId25"/>
    <p:sldId id="298" r:id="rId26"/>
    <p:sldId id="306" r:id="rId27"/>
    <p:sldId id="299" r:id="rId28"/>
    <p:sldId id="310" r:id="rId29"/>
    <p:sldId id="307" r:id="rId30"/>
    <p:sldId id="314" r:id="rId31"/>
    <p:sldId id="270" r:id="rId32"/>
    <p:sldId id="274" r:id="rId33"/>
    <p:sldId id="271" r:id="rId34"/>
    <p:sldId id="275" r:id="rId35"/>
    <p:sldId id="272" r:id="rId36"/>
    <p:sldId id="277" r:id="rId37"/>
    <p:sldId id="264" r:id="rId38"/>
    <p:sldId id="265" r:id="rId39"/>
    <p:sldId id="284" r:id="rId40"/>
    <p:sldId id="278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72" d="100"/>
          <a:sy n="72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7E36FAB-83F6-0B49-AD35-C7073345E2B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7E36FAB-83F6-0B49-AD35-C7073345E2B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E36FAB-83F6-0B49-AD35-C7073345E2B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E36FAB-83F6-0B49-AD35-C7073345E2B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7E36FAB-83F6-0B49-AD35-C7073345E2B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E36FAB-83F6-0B49-AD35-C7073345E2BA}" type="datetimeFigureOut">
              <a:rPr lang="en-US" smtClean="0"/>
              <a:pPr/>
              <a:t>4/6/11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124200"/>
            <a:ext cx="6477000" cy="1828800"/>
          </a:xfrm>
        </p:spPr>
        <p:txBody>
          <a:bodyPr>
            <a:noAutofit/>
          </a:bodyPr>
          <a:lstStyle/>
          <a:p>
            <a:r>
              <a:rPr lang="en-US" sz="9000" b="1" dirty="0" smtClean="0"/>
              <a:t>WRITING WEDNESDAY!</a:t>
            </a:r>
            <a:endParaRPr lang="en-US" sz="9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2"/>
                </a:solidFill>
              </a:rPr>
              <a:t>Week 5	   Writing	April 6</a:t>
            </a:r>
            <a:endParaRPr lang="en-US" sz="40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Tricky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3921"/>
            <a:ext cx="9144000" cy="4644479"/>
          </a:xfrm>
        </p:spPr>
        <p:txBody>
          <a:bodyPr>
            <a:normAutofit lnSpcReduction="10000"/>
          </a:bodyPr>
          <a:lstStyle/>
          <a:p>
            <a:r>
              <a:rPr lang="en-US" sz="2500" b="1" dirty="0" smtClean="0"/>
              <a:t>Subjects joined by “and” are plural except when referring to one thing.</a:t>
            </a:r>
          </a:p>
          <a:p>
            <a:pPr lvl="1"/>
            <a:r>
              <a:rPr lang="en-US" sz="2200" b="1" dirty="0" smtClean="0">
                <a:solidFill>
                  <a:srgbClr val="660066"/>
                </a:solidFill>
              </a:rPr>
              <a:t>My </a:t>
            </a:r>
            <a:r>
              <a:rPr lang="en-US" sz="2200" b="1" u="sng" dirty="0" smtClean="0">
                <a:solidFill>
                  <a:srgbClr val="660066"/>
                </a:solidFill>
              </a:rPr>
              <a:t>mom</a:t>
            </a:r>
            <a:r>
              <a:rPr lang="en-US" sz="2200" b="1" dirty="0" smtClean="0">
                <a:solidFill>
                  <a:srgbClr val="660066"/>
                </a:solidFill>
              </a:rPr>
              <a:t> and </a:t>
            </a:r>
            <a:r>
              <a:rPr lang="en-US" sz="2200" b="1" u="sng" dirty="0" smtClean="0">
                <a:solidFill>
                  <a:srgbClr val="660066"/>
                </a:solidFill>
              </a:rPr>
              <a:t>dad</a:t>
            </a:r>
            <a:r>
              <a:rPr lang="en-US" sz="2200" b="1" dirty="0" smtClean="0">
                <a:solidFill>
                  <a:srgbClr val="660066"/>
                </a:solidFill>
              </a:rPr>
              <a:t> </a:t>
            </a:r>
            <a:r>
              <a:rPr lang="en-US" sz="2200" b="1" u="sng" dirty="0" smtClean="0">
                <a:solidFill>
                  <a:srgbClr val="660066"/>
                </a:solidFill>
              </a:rPr>
              <a:t>like</a:t>
            </a:r>
            <a:r>
              <a:rPr lang="en-US" sz="2200" b="1" dirty="0" smtClean="0">
                <a:solidFill>
                  <a:srgbClr val="660066"/>
                </a:solidFill>
              </a:rPr>
              <a:t> to go to Jamaica.</a:t>
            </a:r>
          </a:p>
          <a:p>
            <a:pPr lvl="1"/>
            <a:r>
              <a:rPr lang="en-US" sz="2200" b="1" u="sng" dirty="0" smtClean="0">
                <a:solidFill>
                  <a:srgbClr val="660066"/>
                </a:solidFill>
              </a:rPr>
              <a:t>Ms. Lewis</a:t>
            </a:r>
            <a:r>
              <a:rPr lang="en-US" sz="2200" b="1" dirty="0" smtClean="0">
                <a:solidFill>
                  <a:srgbClr val="660066"/>
                </a:solidFill>
              </a:rPr>
              <a:t> and </a:t>
            </a:r>
            <a:r>
              <a:rPr lang="en-US" sz="2200" b="1" u="sng" dirty="0" smtClean="0">
                <a:solidFill>
                  <a:srgbClr val="660066"/>
                </a:solidFill>
              </a:rPr>
              <a:t>Mrs. Clark</a:t>
            </a:r>
            <a:r>
              <a:rPr lang="en-US" sz="2200" b="1" dirty="0" smtClean="0">
                <a:solidFill>
                  <a:srgbClr val="660066"/>
                </a:solidFill>
              </a:rPr>
              <a:t> </a:t>
            </a:r>
            <a:r>
              <a:rPr lang="en-US" sz="2200" b="1" u="sng" dirty="0" smtClean="0">
                <a:solidFill>
                  <a:srgbClr val="660066"/>
                </a:solidFill>
              </a:rPr>
              <a:t>know</a:t>
            </a:r>
            <a:r>
              <a:rPr lang="en-US" sz="2200" b="1" dirty="0" smtClean="0">
                <a:solidFill>
                  <a:srgbClr val="660066"/>
                </a:solidFill>
              </a:rPr>
              <a:t> the 6</a:t>
            </a:r>
            <a:r>
              <a:rPr lang="en-US" sz="2200" b="1" baseline="30000" dirty="0" smtClean="0">
                <a:solidFill>
                  <a:srgbClr val="660066"/>
                </a:solidFill>
              </a:rPr>
              <a:t>th</a:t>
            </a:r>
            <a:r>
              <a:rPr lang="en-US" sz="2200" b="1" dirty="0" smtClean="0">
                <a:solidFill>
                  <a:srgbClr val="660066"/>
                </a:solidFill>
              </a:rPr>
              <a:t>-graders will do well on TCAP.</a:t>
            </a:r>
          </a:p>
          <a:p>
            <a:pPr lvl="1"/>
            <a:r>
              <a:rPr lang="en-US" sz="2200" b="1" u="sng" dirty="0" smtClean="0">
                <a:solidFill>
                  <a:srgbClr val="660066"/>
                </a:solidFill>
              </a:rPr>
              <a:t>Macaroni and cheese</a:t>
            </a:r>
            <a:r>
              <a:rPr lang="en-US" sz="2200" b="1" dirty="0" smtClean="0">
                <a:solidFill>
                  <a:srgbClr val="660066"/>
                </a:solidFill>
              </a:rPr>
              <a:t> </a:t>
            </a:r>
            <a:r>
              <a:rPr lang="en-US" sz="2200" b="1" u="sng" dirty="0" smtClean="0">
                <a:solidFill>
                  <a:srgbClr val="660066"/>
                </a:solidFill>
              </a:rPr>
              <a:t>is</a:t>
            </a:r>
            <a:r>
              <a:rPr lang="en-US" sz="2200" b="1" dirty="0" smtClean="0">
                <a:solidFill>
                  <a:srgbClr val="660066"/>
                </a:solidFill>
              </a:rPr>
              <a:t> my favorite food.</a:t>
            </a:r>
            <a:endParaRPr lang="en-US" sz="2200" b="1" u="sng" dirty="0" smtClean="0">
              <a:solidFill>
                <a:srgbClr val="660066"/>
              </a:solidFill>
            </a:endParaRPr>
          </a:p>
          <a:p>
            <a:r>
              <a:rPr lang="en-US" sz="2500" b="1" dirty="0" smtClean="0"/>
              <a:t>With “either,” “neither,” “all,” and “some,” use the subject closest to the verb.</a:t>
            </a:r>
          </a:p>
          <a:p>
            <a:pPr lvl="1"/>
            <a:r>
              <a:rPr lang="en-US" sz="2200" b="1" dirty="0" smtClean="0">
                <a:solidFill>
                  <a:srgbClr val="660066"/>
                </a:solidFill>
              </a:rPr>
              <a:t>Either Jay-Z or the </a:t>
            </a:r>
            <a:r>
              <a:rPr lang="en-US" sz="2200" b="1" u="sng" dirty="0" smtClean="0">
                <a:solidFill>
                  <a:srgbClr val="660066"/>
                </a:solidFill>
              </a:rPr>
              <a:t>Jonas Brothers</a:t>
            </a:r>
            <a:r>
              <a:rPr lang="en-US" sz="2200" b="1" dirty="0" smtClean="0">
                <a:solidFill>
                  <a:srgbClr val="660066"/>
                </a:solidFill>
              </a:rPr>
              <a:t> </a:t>
            </a:r>
            <a:r>
              <a:rPr lang="en-US" sz="2200" b="1" u="sng" dirty="0" smtClean="0">
                <a:solidFill>
                  <a:srgbClr val="660066"/>
                </a:solidFill>
              </a:rPr>
              <a:t>were</a:t>
            </a:r>
            <a:r>
              <a:rPr lang="en-US" sz="2200" b="1" dirty="0" smtClean="0">
                <a:solidFill>
                  <a:srgbClr val="660066"/>
                </a:solidFill>
              </a:rPr>
              <a:t> going to perform at PCA.</a:t>
            </a:r>
          </a:p>
          <a:p>
            <a:pPr lvl="1"/>
            <a:r>
              <a:rPr lang="en-US" sz="2200" b="1" dirty="0" smtClean="0">
                <a:solidFill>
                  <a:srgbClr val="660066"/>
                </a:solidFill>
              </a:rPr>
              <a:t>Neither potatoes nor </a:t>
            </a:r>
            <a:r>
              <a:rPr lang="en-US" sz="2200" b="1" u="sng" dirty="0" smtClean="0">
                <a:solidFill>
                  <a:srgbClr val="660066"/>
                </a:solidFill>
              </a:rPr>
              <a:t>chicken</a:t>
            </a:r>
            <a:r>
              <a:rPr lang="en-US" sz="2200" b="1" dirty="0" smtClean="0">
                <a:solidFill>
                  <a:srgbClr val="660066"/>
                </a:solidFill>
              </a:rPr>
              <a:t> </a:t>
            </a:r>
            <a:r>
              <a:rPr lang="en-US" sz="2200" b="1" u="sng" dirty="0" smtClean="0">
                <a:solidFill>
                  <a:srgbClr val="660066"/>
                </a:solidFill>
              </a:rPr>
              <a:t>satisfies</a:t>
            </a:r>
            <a:r>
              <a:rPr lang="en-US" sz="2200" b="1" dirty="0" smtClean="0">
                <a:solidFill>
                  <a:srgbClr val="660066"/>
                </a:solidFill>
              </a:rPr>
              <a:t> her sweet tooth.</a:t>
            </a:r>
          </a:p>
          <a:p>
            <a:pPr lvl="1"/>
            <a:r>
              <a:rPr lang="en-US" sz="2200" b="1" dirty="0" smtClean="0">
                <a:solidFill>
                  <a:srgbClr val="660066"/>
                </a:solidFill>
              </a:rPr>
              <a:t>All of the </a:t>
            </a:r>
            <a:r>
              <a:rPr lang="en-US" sz="2200" b="1" u="sng" dirty="0" smtClean="0">
                <a:solidFill>
                  <a:srgbClr val="660066"/>
                </a:solidFill>
              </a:rPr>
              <a:t>candy</a:t>
            </a:r>
            <a:r>
              <a:rPr lang="en-US" sz="2200" b="1" dirty="0" smtClean="0">
                <a:solidFill>
                  <a:srgbClr val="660066"/>
                </a:solidFill>
              </a:rPr>
              <a:t> </a:t>
            </a:r>
            <a:r>
              <a:rPr lang="en-US" sz="2200" b="1" u="sng" dirty="0" smtClean="0">
                <a:solidFill>
                  <a:srgbClr val="660066"/>
                </a:solidFill>
              </a:rPr>
              <a:t>is</a:t>
            </a:r>
            <a:r>
              <a:rPr lang="en-US" sz="2200" b="1" dirty="0" smtClean="0">
                <a:solidFill>
                  <a:srgbClr val="660066"/>
                </a:solidFill>
              </a:rPr>
              <a:t> gone.		All of the </a:t>
            </a:r>
            <a:r>
              <a:rPr lang="en-US" sz="2200" b="1" u="sng" dirty="0" smtClean="0">
                <a:solidFill>
                  <a:srgbClr val="660066"/>
                </a:solidFill>
              </a:rPr>
              <a:t>pickles</a:t>
            </a:r>
            <a:r>
              <a:rPr lang="en-US" sz="2200" b="1" dirty="0" smtClean="0">
                <a:solidFill>
                  <a:srgbClr val="660066"/>
                </a:solidFill>
              </a:rPr>
              <a:t> </a:t>
            </a:r>
            <a:r>
              <a:rPr lang="en-US" sz="2200" b="1" u="sng" dirty="0" smtClean="0">
                <a:solidFill>
                  <a:srgbClr val="660066"/>
                </a:solidFill>
              </a:rPr>
              <a:t>are</a:t>
            </a:r>
            <a:r>
              <a:rPr lang="en-US" sz="2200" b="1" dirty="0" smtClean="0">
                <a:solidFill>
                  <a:srgbClr val="660066"/>
                </a:solidFill>
              </a:rPr>
              <a:t> gone.</a:t>
            </a:r>
          </a:p>
          <a:p>
            <a:pPr lvl="1"/>
            <a:r>
              <a:rPr lang="en-US" sz="2200" b="1" dirty="0" smtClean="0">
                <a:solidFill>
                  <a:srgbClr val="660066"/>
                </a:solidFill>
              </a:rPr>
              <a:t>Some of the </a:t>
            </a:r>
            <a:r>
              <a:rPr lang="en-US" sz="2200" b="1" u="sng" dirty="0" smtClean="0">
                <a:solidFill>
                  <a:srgbClr val="660066"/>
                </a:solidFill>
              </a:rPr>
              <a:t>pieces</a:t>
            </a:r>
            <a:r>
              <a:rPr lang="en-US" sz="2200" b="1" dirty="0" smtClean="0">
                <a:solidFill>
                  <a:srgbClr val="660066"/>
                </a:solidFill>
              </a:rPr>
              <a:t> </a:t>
            </a:r>
            <a:r>
              <a:rPr lang="en-US" sz="2200" b="1" u="sng" dirty="0" smtClean="0">
                <a:solidFill>
                  <a:srgbClr val="660066"/>
                </a:solidFill>
              </a:rPr>
              <a:t>have</a:t>
            </a:r>
            <a:r>
              <a:rPr lang="en-US" sz="2200" b="1" dirty="0" smtClean="0">
                <a:solidFill>
                  <a:srgbClr val="660066"/>
                </a:solidFill>
              </a:rPr>
              <a:t> vanished.  	Some of the </a:t>
            </a:r>
            <a:r>
              <a:rPr lang="en-US" sz="2200" b="1" u="sng" dirty="0" smtClean="0">
                <a:solidFill>
                  <a:srgbClr val="660066"/>
                </a:solidFill>
              </a:rPr>
              <a:t>water</a:t>
            </a:r>
            <a:r>
              <a:rPr lang="en-US" sz="2200" b="1" dirty="0" smtClean="0">
                <a:solidFill>
                  <a:srgbClr val="660066"/>
                </a:solidFill>
              </a:rPr>
              <a:t> </a:t>
            </a:r>
            <a:r>
              <a:rPr lang="en-US" sz="2200" b="1" u="sng" dirty="0" smtClean="0">
                <a:solidFill>
                  <a:srgbClr val="660066"/>
                </a:solidFill>
              </a:rPr>
              <a:t>has</a:t>
            </a:r>
            <a:r>
              <a:rPr lang="en-US" sz="2200" b="1" dirty="0" smtClean="0">
                <a:solidFill>
                  <a:srgbClr val="660066"/>
                </a:solidFill>
              </a:rPr>
              <a:t> evaporated.</a:t>
            </a:r>
          </a:p>
          <a:p>
            <a:pPr lvl="1"/>
            <a:endParaRPr lang="en-US" sz="25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7235952" y="228600"/>
            <a:ext cx="1831848" cy="1371600"/>
          </a:xfrm>
          <a:prstGeom prst="wedgeEllipse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40752" y="3810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Write down the words in black only!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CHECK for UNDERSTANDING!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Which verb is correct?</a:t>
            </a:r>
          </a:p>
          <a:p>
            <a:pPr>
              <a:buNone/>
            </a:pPr>
            <a:r>
              <a:rPr lang="en-US" b="1" dirty="0" smtClean="0"/>
              <a:t>Your coach will call on teammates to answer!</a:t>
            </a:r>
          </a:p>
          <a:p>
            <a:endParaRPr lang="en-US" b="1" dirty="0" smtClean="0"/>
          </a:p>
          <a:p>
            <a:r>
              <a:rPr lang="en-US" b="1" dirty="0" smtClean="0"/>
              <a:t>1. Reading ______ one of my hobbies. (is/are)</a:t>
            </a:r>
          </a:p>
          <a:p>
            <a:r>
              <a:rPr lang="en-US" b="1" dirty="0" smtClean="0"/>
              <a:t>2. Riding bikes ______ me get around (help/helps).</a:t>
            </a:r>
          </a:p>
          <a:p>
            <a:r>
              <a:rPr lang="en-US" b="1" dirty="0" smtClean="0"/>
              <a:t>3. Each of the girls ______ a new blazer (need/needs).</a:t>
            </a:r>
          </a:p>
          <a:p>
            <a:r>
              <a:rPr lang="en-US" b="1" dirty="0" smtClean="0"/>
              <a:t>4. One of my friends ______ on the cheer team (was/were).</a:t>
            </a:r>
          </a:p>
          <a:p>
            <a:r>
              <a:rPr lang="en-US" b="1" dirty="0" smtClean="0"/>
              <a:t>5. Either Jackie or her sisters ______ a new dog (want/wants).</a:t>
            </a:r>
          </a:p>
          <a:p>
            <a:r>
              <a:rPr lang="en-US" b="1" dirty="0" smtClean="0"/>
              <a:t>6. All of my brothers _______ annoying (is/are).</a:t>
            </a:r>
          </a:p>
          <a:p>
            <a:r>
              <a:rPr lang="en-US" b="1" dirty="0" smtClean="0"/>
              <a:t>7. Some of the chocolate ______ melted in the car (has/have).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CHECK for UNDERSTANDING!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Which verb is correct?</a:t>
            </a:r>
          </a:p>
          <a:p>
            <a:pPr>
              <a:buNone/>
            </a:pPr>
            <a:r>
              <a:rPr lang="en-US" b="1" dirty="0" smtClean="0"/>
              <a:t>Your coach will call on teammates to answer!</a:t>
            </a:r>
          </a:p>
          <a:p>
            <a:endParaRPr lang="en-US" b="1" dirty="0" smtClean="0"/>
          </a:p>
          <a:p>
            <a:r>
              <a:rPr lang="en-US" b="1" dirty="0" smtClean="0"/>
              <a:t>1. Reading ______ one of my hobbies. (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b="1" dirty="0" smtClean="0"/>
              <a:t>/are)</a:t>
            </a:r>
          </a:p>
          <a:p>
            <a:r>
              <a:rPr lang="en-US" b="1" dirty="0" smtClean="0"/>
              <a:t>2. Riding bikes ______ me get around (help/</a:t>
            </a:r>
            <a:r>
              <a:rPr lang="en-US" b="1" dirty="0" smtClean="0">
                <a:solidFill>
                  <a:srgbClr val="FF0000"/>
                </a:solidFill>
              </a:rPr>
              <a:t>helps</a:t>
            </a:r>
            <a:r>
              <a:rPr lang="en-US" b="1" dirty="0" smtClean="0"/>
              <a:t>).</a:t>
            </a:r>
          </a:p>
          <a:p>
            <a:r>
              <a:rPr lang="en-US" b="1" dirty="0" smtClean="0"/>
              <a:t>3. Each of the girls ______ a new blazer (need/</a:t>
            </a:r>
            <a:r>
              <a:rPr lang="en-US" b="1" dirty="0" smtClean="0">
                <a:solidFill>
                  <a:srgbClr val="FF0000"/>
                </a:solidFill>
              </a:rPr>
              <a:t>needs</a:t>
            </a:r>
            <a:r>
              <a:rPr lang="en-US" b="1" dirty="0" smtClean="0"/>
              <a:t>).</a:t>
            </a:r>
          </a:p>
          <a:p>
            <a:r>
              <a:rPr lang="en-US" b="1" dirty="0" smtClean="0"/>
              <a:t>4. One of my friends ______ on the cheer team (</a:t>
            </a:r>
            <a:r>
              <a:rPr lang="en-US" b="1" dirty="0" smtClean="0">
                <a:solidFill>
                  <a:srgbClr val="FF0000"/>
                </a:solidFill>
              </a:rPr>
              <a:t>was</a:t>
            </a:r>
            <a:r>
              <a:rPr lang="en-US" b="1" dirty="0" smtClean="0"/>
              <a:t>/were).</a:t>
            </a:r>
          </a:p>
          <a:p>
            <a:r>
              <a:rPr lang="en-US" b="1" dirty="0" smtClean="0"/>
              <a:t>5. Either Jackie or her sisters ______ a new dog (</a:t>
            </a:r>
            <a:r>
              <a:rPr lang="en-US" b="1" dirty="0" smtClean="0">
                <a:solidFill>
                  <a:srgbClr val="FF0000"/>
                </a:solidFill>
              </a:rPr>
              <a:t>want</a:t>
            </a:r>
            <a:r>
              <a:rPr lang="en-US" b="1" dirty="0" smtClean="0"/>
              <a:t>/wants).</a:t>
            </a:r>
          </a:p>
          <a:p>
            <a:r>
              <a:rPr lang="en-US" b="1" dirty="0" smtClean="0"/>
              <a:t>6. All of my brothers _______ annoying (is/</a:t>
            </a:r>
            <a:r>
              <a:rPr lang="en-US" b="1" dirty="0" smtClean="0">
                <a:solidFill>
                  <a:srgbClr val="FF0000"/>
                </a:solidFill>
              </a:rPr>
              <a:t>are</a:t>
            </a:r>
            <a:r>
              <a:rPr lang="en-US" b="1" dirty="0" smtClean="0"/>
              <a:t>).</a:t>
            </a:r>
          </a:p>
          <a:p>
            <a:r>
              <a:rPr lang="en-US" b="1" dirty="0" smtClean="0"/>
              <a:t>7. Some of the chocolate ______ melted in the car (</a:t>
            </a:r>
            <a:r>
              <a:rPr lang="en-US" b="1" dirty="0" smtClean="0">
                <a:solidFill>
                  <a:srgbClr val="FF0000"/>
                </a:solidFill>
              </a:rPr>
              <a:t>has</a:t>
            </a:r>
            <a:r>
              <a:rPr lang="en-US" b="1" dirty="0" smtClean="0"/>
              <a:t>/have).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Subjects and verbs must agree, even if words come between them.</a:t>
            </a:r>
          </a:p>
          <a:p>
            <a:r>
              <a:rPr lang="en-US" sz="3000" b="1" dirty="0" smtClean="0">
                <a:solidFill>
                  <a:srgbClr val="660066"/>
                </a:solidFill>
              </a:rPr>
              <a:t>On TCAP, you will most likely be give an question that has a phrase after the subject and asks you to pick the verb. The phrase will begin right after the subject and end right before the verb.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 lnSpcReduction="10000"/>
          </a:bodyPr>
          <a:lstStyle/>
          <a:p>
            <a:r>
              <a:rPr lang="en-US" sz="3000" b="1" dirty="0" smtClean="0"/>
              <a:t>Subjects and verbs must agree, even if words come between them.</a:t>
            </a:r>
          </a:p>
          <a:p>
            <a:pPr lvl="1"/>
            <a:r>
              <a:rPr lang="en-US" sz="2700" dirty="0" smtClean="0"/>
              <a:t>Ignore phrases that come between the subject and the verb, especially phrases that begin with prepositions like: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Who…		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At…		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On…		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In…		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For…		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With…		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From…</a:t>
            </a:r>
          </a:p>
          <a:p>
            <a:pPr lvl="2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7242048" y="228600"/>
            <a:ext cx="1524000" cy="1371600"/>
          </a:xfrm>
          <a:prstGeom prst="wedgeEllipse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0" y="3810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Write this down!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Subjects and verbs must agree, even if words come between them.</a:t>
            </a:r>
          </a:p>
          <a:p>
            <a:pPr lvl="1"/>
            <a:r>
              <a:rPr lang="en-US" sz="2700" dirty="0" smtClean="0"/>
              <a:t>Ignore phrases that come between the subject and the verb, especially phrases that begin with prepositions or pronouns, like:</a:t>
            </a:r>
          </a:p>
          <a:p>
            <a:pPr lvl="2"/>
            <a:r>
              <a:rPr lang="en-US" dirty="0" smtClean="0"/>
              <a:t>Who…		The girl who took the T-shirts needs to apologize.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Subjects and verbs must agree, even if words come between them.</a:t>
            </a:r>
          </a:p>
          <a:p>
            <a:pPr lvl="1"/>
            <a:r>
              <a:rPr lang="en-US" sz="2700" dirty="0" smtClean="0"/>
              <a:t>Ignore phrases that come between the subject and the verb, especially phrases that begin with prepositions or pronouns, like:</a:t>
            </a:r>
          </a:p>
          <a:p>
            <a:pPr lvl="2"/>
            <a:r>
              <a:rPr lang="en-US" dirty="0" smtClean="0"/>
              <a:t>Who…		The </a:t>
            </a:r>
            <a:r>
              <a:rPr lang="en-US" u="sng" dirty="0" smtClean="0"/>
              <a:t>girl </a:t>
            </a:r>
            <a:r>
              <a:rPr lang="en-US" strike="sngStrike" dirty="0" smtClean="0"/>
              <a:t>who took the T-shirts </a:t>
            </a:r>
            <a:r>
              <a:rPr lang="en-US" u="sng" dirty="0" smtClean="0"/>
              <a:t>needs </a:t>
            </a:r>
            <a:r>
              <a:rPr lang="en-US" dirty="0" smtClean="0"/>
              <a:t>to apologize.</a:t>
            </a:r>
          </a:p>
          <a:p>
            <a:pPr lvl="3"/>
            <a:r>
              <a:rPr lang="en-US" dirty="0" smtClean="0"/>
              <a:t>“Girl” is the subject, “needs” is the verb. Even though “T-shirts” is plural, “needs” still has an “</a:t>
            </a:r>
            <a:r>
              <a:rPr lang="en-US" dirty="0" err="1" smtClean="0"/>
              <a:t>s</a:t>
            </a:r>
            <a:r>
              <a:rPr lang="en-US" dirty="0" smtClean="0"/>
              <a:t>” on the end because “girl” is singular. The girl needs to apologize, not the T-shirts! </a:t>
            </a:r>
          </a:p>
          <a:p>
            <a:pPr lvl="3"/>
            <a:r>
              <a:rPr lang="en-US" dirty="0" smtClean="0"/>
              <a:t>We need to ignore the “who” phrase and just focus on the subject and verb!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04800" y="4572000"/>
            <a:ext cx="1524000" cy="1371600"/>
          </a:xfrm>
          <a:prstGeom prst="wedgeEllipseCallout">
            <a:avLst>
              <a:gd name="adj1" fmla="val 33767"/>
              <a:gd name="adj2" fmla="val 50792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" y="47244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Read this part aloud!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Subjects and verbs must agree, even if words come between them.</a:t>
            </a:r>
          </a:p>
          <a:p>
            <a:pPr lvl="1"/>
            <a:r>
              <a:rPr lang="en-US" sz="2700" dirty="0" smtClean="0"/>
              <a:t>Ignore phrases that come between the subject and the verb, especially phrases that begin with prepositions or pronouns, like:</a:t>
            </a:r>
          </a:p>
          <a:p>
            <a:pPr lvl="2"/>
            <a:r>
              <a:rPr lang="en-US" dirty="0" smtClean="0"/>
              <a:t>At…		The boys at the game were very rowdy.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Subjects and verbs must agree, even if words come between them.</a:t>
            </a:r>
          </a:p>
          <a:p>
            <a:pPr lvl="1"/>
            <a:r>
              <a:rPr lang="en-US" sz="2700" dirty="0" smtClean="0"/>
              <a:t>Ignore phrases that come between the subject and the verb, especially phrases that begin with prepositions or pronouns, like:</a:t>
            </a:r>
          </a:p>
          <a:p>
            <a:pPr lvl="2"/>
            <a:r>
              <a:rPr lang="en-US" dirty="0" smtClean="0"/>
              <a:t>At…		The </a:t>
            </a:r>
            <a:r>
              <a:rPr lang="en-US" u="sng" dirty="0" smtClean="0"/>
              <a:t>boys </a:t>
            </a:r>
            <a:r>
              <a:rPr lang="en-US" strike="sngStrike" dirty="0" smtClean="0"/>
              <a:t>at the game </a:t>
            </a:r>
            <a:r>
              <a:rPr lang="en-US" u="sng" dirty="0" smtClean="0"/>
              <a:t>were </a:t>
            </a:r>
            <a:r>
              <a:rPr lang="en-US" dirty="0" smtClean="0"/>
              <a:t>very rowdy.</a:t>
            </a:r>
          </a:p>
          <a:p>
            <a:pPr lvl="3"/>
            <a:r>
              <a:rPr lang="en-US" dirty="0" smtClean="0"/>
              <a:t>“Boys” is the subject, “were” is the verb. Even though “game” is singular, we use “were” instead of “was” because “boys” is plural. The boys were rowdy, not the game! </a:t>
            </a:r>
          </a:p>
          <a:p>
            <a:pPr lvl="3"/>
            <a:r>
              <a:rPr lang="en-US" dirty="0" smtClean="0"/>
              <a:t>We need to ignore the “at” phrase and just focus on the subject and verb!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04800" y="4572000"/>
            <a:ext cx="1524000" cy="1371600"/>
          </a:xfrm>
          <a:prstGeom prst="wedgeEllipseCallout">
            <a:avLst>
              <a:gd name="adj1" fmla="val 33767"/>
              <a:gd name="adj2" fmla="val 50792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" y="47244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Read this part aloud!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Subjects and verbs must agree, even if words come between them.</a:t>
            </a:r>
          </a:p>
          <a:p>
            <a:pPr lvl="1"/>
            <a:r>
              <a:rPr lang="en-US" sz="2700" dirty="0" smtClean="0"/>
              <a:t>Ignore phrases that come between the subject and the verb, especially phrases that begin with prepositions or pronouns, like:</a:t>
            </a:r>
          </a:p>
          <a:p>
            <a:pPr lvl="2"/>
            <a:r>
              <a:rPr lang="en-US" dirty="0" smtClean="0"/>
              <a:t>On…		The clocks on the shelf are all chiming.</a:t>
            </a:r>
          </a:p>
          <a:p>
            <a:pPr lvl="3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Vocabulary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What does “singular” mean?</a:t>
            </a:r>
          </a:p>
          <a:p>
            <a:r>
              <a:rPr lang="en-US" b="1" dirty="0" smtClean="0"/>
              <a:t>What does “plural” mean?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Subjects and verbs must agree, even if words come between them.</a:t>
            </a:r>
          </a:p>
          <a:p>
            <a:pPr lvl="1"/>
            <a:r>
              <a:rPr lang="en-US" sz="2700" dirty="0" smtClean="0"/>
              <a:t>Ignore phrases that come between the subject and the verb, especially phrases that begin with prepositions or pronouns, like:</a:t>
            </a:r>
          </a:p>
          <a:p>
            <a:pPr lvl="2"/>
            <a:r>
              <a:rPr lang="en-US" dirty="0" smtClean="0"/>
              <a:t>On…		The </a:t>
            </a:r>
            <a:r>
              <a:rPr lang="en-US" u="sng" dirty="0" smtClean="0"/>
              <a:t>clocks </a:t>
            </a:r>
            <a:r>
              <a:rPr lang="en-US" strike="sngStrike" dirty="0" smtClean="0"/>
              <a:t>on the shelf </a:t>
            </a:r>
            <a:r>
              <a:rPr lang="en-US" u="sng" dirty="0" smtClean="0"/>
              <a:t>are </a:t>
            </a:r>
            <a:r>
              <a:rPr lang="en-US" dirty="0" smtClean="0"/>
              <a:t>all chiming.</a:t>
            </a:r>
          </a:p>
          <a:p>
            <a:pPr lvl="3"/>
            <a:r>
              <a:rPr lang="en-US" dirty="0" smtClean="0"/>
              <a:t>“Clocks” is the subject, “are” is the verb. Even though “shelf” is singular, we use “are” instead of “is” because “clocks” is plural. The clocks are chiming, not the shelf! </a:t>
            </a:r>
          </a:p>
          <a:p>
            <a:pPr lvl="3"/>
            <a:r>
              <a:rPr lang="en-US" dirty="0" smtClean="0"/>
              <a:t>We need to ignore the “on” phrase and just focus on the subject and verb!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04800" y="4572000"/>
            <a:ext cx="1524000" cy="1371600"/>
          </a:xfrm>
          <a:prstGeom prst="wedgeEllipseCallout">
            <a:avLst>
              <a:gd name="adj1" fmla="val 33767"/>
              <a:gd name="adj2" fmla="val 50792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" y="47244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Read this part aloud!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Subjects and verbs must agree, even if words come between them.</a:t>
            </a:r>
          </a:p>
          <a:p>
            <a:pPr lvl="1"/>
            <a:r>
              <a:rPr lang="en-US" sz="2700" dirty="0" smtClean="0"/>
              <a:t>Ignore phrases that come between the subject and the verb, especially phrases that begin with prepositions or pronouns, like:</a:t>
            </a:r>
          </a:p>
          <a:p>
            <a:pPr lvl="2"/>
            <a:r>
              <a:rPr lang="en-US" dirty="0" smtClean="0"/>
              <a:t>In…		The pencils in Ms. Keck’s room keep disappearing.</a:t>
            </a:r>
          </a:p>
          <a:p>
            <a:pPr lvl="3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Subjects and verbs must agree, even if words come between them.</a:t>
            </a:r>
          </a:p>
          <a:p>
            <a:pPr lvl="1"/>
            <a:r>
              <a:rPr lang="en-US" sz="2700" dirty="0" smtClean="0"/>
              <a:t>Ignore phrases that come between the subject and the verb, especially phrases that begin with prepositions or pronouns, like:</a:t>
            </a:r>
          </a:p>
          <a:p>
            <a:pPr lvl="2"/>
            <a:r>
              <a:rPr lang="en-US" dirty="0" smtClean="0"/>
              <a:t>In…		The </a:t>
            </a:r>
            <a:r>
              <a:rPr lang="en-US" u="sng" dirty="0" smtClean="0"/>
              <a:t>pencils </a:t>
            </a:r>
            <a:r>
              <a:rPr lang="en-US" strike="sngStrike" dirty="0" smtClean="0"/>
              <a:t>in Ms. Keck’s room </a:t>
            </a:r>
            <a:r>
              <a:rPr lang="en-US" u="sng" dirty="0" smtClean="0"/>
              <a:t>keep </a:t>
            </a:r>
            <a:r>
              <a:rPr lang="en-US" dirty="0" smtClean="0"/>
              <a:t>disappearing.</a:t>
            </a:r>
          </a:p>
          <a:p>
            <a:pPr lvl="3"/>
            <a:r>
              <a:rPr lang="en-US" dirty="0" smtClean="0"/>
              <a:t>“Pencils” is the subject, “keep” is the verb. Even though “room” is singular, we use “keep” instead of “keeps” because “pencil” is plural. The pencils keep disappearing, not Ms. Keck’s room.</a:t>
            </a:r>
          </a:p>
          <a:p>
            <a:pPr lvl="3"/>
            <a:r>
              <a:rPr lang="en-US" dirty="0" smtClean="0"/>
              <a:t>We need to ignore the “in” phrase and just focus on the subject and verb!</a:t>
            </a:r>
          </a:p>
          <a:p>
            <a:pPr lvl="3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04800" y="4572000"/>
            <a:ext cx="1524000" cy="1371600"/>
          </a:xfrm>
          <a:prstGeom prst="wedgeEllipseCallout">
            <a:avLst>
              <a:gd name="adj1" fmla="val 33767"/>
              <a:gd name="adj2" fmla="val 50792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" y="47244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Read this part aloud!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Subjects and verbs must agree, even if words come between them.</a:t>
            </a:r>
          </a:p>
          <a:p>
            <a:pPr lvl="1"/>
            <a:r>
              <a:rPr lang="en-US" sz="2700" dirty="0" smtClean="0"/>
              <a:t>Ignore phrases that come between the subject and the verb, especially phrases that begin with prepositions or pronouns, like:</a:t>
            </a:r>
          </a:p>
          <a:p>
            <a:pPr lvl="2"/>
            <a:r>
              <a:rPr lang="en-US" dirty="0" smtClean="0"/>
              <a:t>For…	The people running for class president have a meeting at 10.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Subjects and verbs must agree, even if words come between them.</a:t>
            </a:r>
          </a:p>
          <a:p>
            <a:pPr lvl="1"/>
            <a:r>
              <a:rPr lang="en-US" sz="2700" dirty="0" smtClean="0"/>
              <a:t>Ignore phrases that come between the subject and the verb, especially phrases that begin with prepositions or pronouns, like:</a:t>
            </a:r>
          </a:p>
          <a:p>
            <a:pPr lvl="2"/>
            <a:r>
              <a:rPr lang="en-US" dirty="0" smtClean="0"/>
              <a:t>For…	The </a:t>
            </a:r>
            <a:r>
              <a:rPr lang="en-US" u="sng" dirty="0" smtClean="0"/>
              <a:t>people </a:t>
            </a:r>
            <a:r>
              <a:rPr lang="en-US" strike="sngStrike" dirty="0" smtClean="0"/>
              <a:t>running for class president </a:t>
            </a:r>
            <a:r>
              <a:rPr lang="en-US" u="sng" dirty="0" smtClean="0"/>
              <a:t>have </a:t>
            </a:r>
            <a:r>
              <a:rPr lang="en-US" dirty="0" smtClean="0"/>
              <a:t>a meeting at 10.</a:t>
            </a:r>
          </a:p>
          <a:p>
            <a:pPr lvl="3"/>
            <a:r>
              <a:rPr lang="en-US" dirty="0" smtClean="0"/>
              <a:t>“People” is the subject, “have” is the verb. Even though “president” is singular, we use “have” instead of “has” because “people” is plural. The people have a meeting, not the president!</a:t>
            </a:r>
          </a:p>
          <a:p>
            <a:pPr lvl="3"/>
            <a:r>
              <a:rPr lang="en-US" dirty="0" smtClean="0"/>
              <a:t>We need to ignore the “for” phrase and just focus on the subject and verb!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04800" y="4572000"/>
            <a:ext cx="1524000" cy="1371600"/>
          </a:xfrm>
          <a:prstGeom prst="wedgeEllipseCallout">
            <a:avLst>
              <a:gd name="adj1" fmla="val 33767"/>
              <a:gd name="adj2" fmla="val 50792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" y="47244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Read this part aloud!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Subjects and verbs must agree, even if words come between them.</a:t>
            </a:r>
          </a:p>
          <a:p>
            <a:pPr lvl="1"/>
            <a:r>
              <a:rPr lang="en-US" sz="2700" dirty="0" smtClean="0"/>
              <a:t>Ignore phrases that come between the subject and the verb, especially phrases that begin with prepositions or pronouns, like:</a:t>
            </a:r>
          </a:p>
          <a:p>
            <a:pPr lvl="2"/>
            <a:r>
              <a:rPr lang="en-US" dirty="0" smtClean="0"/>
              <a:t>With…		The scholar with the glasses is my best friend.</a:t>
            </a:r>
          </a:p>
          <a:p>
            <a:pPr lvl="2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Subjects and verbs must agree, even if words come between them.</a:t>
            </a:r>
          </a:p>
          <a:p>
            <a:pPr lvl="1"/>
            <a:r>
              <a:rPr lang="en-US" sz="2700" dirty="0" smtClean="0"/>
              <a:t>Ignore phrases that come between the subject and the verb, especially phrases that begin with prepositions or pronouns, like:</a:t>
            </a:r>
          </a:p>
          <a:p>
            <a:pPr lvl="2"/>
            <a:r>
              <a:rPr lang="en-US" dirty="0" smtClean="0"/>
              <a:t>With…		The </a:t>
            </a:r>
            <a:r>
              <a:rPr lang="en-US" u="sng" dirty="0" smtClean="0"/>
              <a:t>scholar </a:t>
            </a:r>
            <a:r>
              <a:rPr lang="en-US" strike="sngStrike" dirty="0" smtClean="0"/>
              <a:t>with the glasses </a:t>
            </a:r>
            <a:r>
              <a:rPr lang="en-US" u="sng" dirty="0" smtClean="0"/>
              <a:t>is </a:t>
            </a:r>
            <a:r>
              <a:rPr lang="en-US" dirty="0" smtClean="0"/>
              <a:t>my best friend.</a:t>
            </a:r>
          </a:p>
          <a:p>
            <a:pPr lvl="3"/>
            <a:r>
              <a:rPr lang="en-US" dirty="0" smtClean="0"/>
              <a:t>“Scholar” is the subject, “is” is the verb. Even though “glasses” is plural, we use “is” instead of “are” because “scholar” is singular. The scholar is my best friend, not the glasses!</a:t>
            </a:r>
          </a:p>
          <a:p>
            <a:pPr lvl="3"/>
            <a:r>
              <a:rPr lang="en-US" dirty="0" smtClean="0"/>
              <a:t>We need to ignore the “with” phrase and just focus on the subject and verb!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04800" y="4572000"/>
            <a:ext cx="1524000" cy="1371600"/>
          </a:xfrm>
          <a:prstGeom prst="wedgeEllipseCallout">
            <a:avLst>
              <a:gd name="adj1" fmla="val 33767"/>
              <a:gd name="adj2" fmla="val 50792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" y="47244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Read this part aloud!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Subjects and verbs must agree, even if words come between them.</a:t>
            </a:r>
          </a:p>
          <a:p>
            <a:pPr lvl="1"/>
            <a:r>
              <a:rPr lang="en-US" sz="2700" dirty="0" smtClean="0"/>
              <a:t>Ignore phrases that come between the subject and the verb, especially phrases that begin with prepositions or pronouns, like:</a:t>
            </a:r>
          </a:p>
          <a:p>
            <a:pPr lvl="2"/>
            <a:r>
              <a:rPr lang="en-US" dirty="0" smtClean="0"/>
              <a:t>From…		The cookies from Ms. </a:t>
            </a:r>
            <a:r>
              <a:rPr lang="en-US" dirty="0" err="1" smtClean="0"/>
              <a:t>Landy</a:t>
            </a:r>
            <a:r>
              <a:rPr lang="en-US" dirty="0" smtClean="0"/>
              <a:t> smell amazing.</a:t>
            </a:r>
          </a:p>
          <a:p>
            <a:pPr lvl="2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 lnSpcReduction="10000"/>
          </a:bodyPr>
          <a:lstStyle/>
          <a:p>
            <a:r>
              <a:rPr lang="en-US" sz="3000" b="1" dirty="0" smtClean="0"/>
              <a:t>Subjects and verbs must agree, even if words come between them.</a:t>
            </a:r>
          </a:p>
          <a:p>
            <a:pPr lvl="1"/>
            <a:r>
              <a:rPr lang="en-US" sz="2700" dirty="0" smtClean="0"/>
              <a:t>Ignore phrases that come between the subject and the verb, especially phrases that begin with prepositions or pronouns, like:</a:t>
            </a:r>
          </a:p>
          <a:p>
            <a:pPr lvl="2"/>
            <a:r>
              <a:rPr lang="en-US" dirty="0" smtClean="0"/>
              <a:t>From…		The </a:t>
            </a:r>
            <a:r>
              <a:rPr lang="en-US" u="sng" dirty="0" smtClean="0"/>
              <a:t>cookies </a:t>
            </a:r>
            <a:r>
              <a:rPr lang="en-US" strike="sngStrike" dirty="0" smtClean="0"/>
              <a:t>from Ms. </a:t>
            </a:r>
            <a:r>
              <a:rPr lang="en-US" strike="sngStrike" dirty="0" err="1" smtClean="0"/>
              <a:t>Landy</a:t>
            </a:r>
            <a:r>
              <a:rPr lang="en-US" strike="sngStrike" dirty="0" smtClean="0"/>
              <a:t> </a:t>
            </a:r>
            <a:r>
              <a:rPr lang="en-US" u="sng" dirty="0" smtClean="0"/>
              <a:t>smell </a:t>
            </a:r>
            <a:r>
              <a:rPr lang="en-US" dirty="0" smtClean="0"/>
              <a:t>amazing.</a:t>
            </a:r>
          </a:p>
          <a:p>
            <a:pPr lvl="3"/>
            <a:r>
              <a:rPr lang="en-US" dirty="0" smtClean="0"/>
              <a:t>“Cookies” is the subject, “smell” is the verb. Even though “Ms. </a:t>
            </a:r>
            <a:r>
              <a:rPr lang="en-US" dirty="0" err="1" smtClean="0"/>
              <a:t>Landy</a:t>
            </a:r>
            <a:r>
              <a:rPr lang="en-US" dirty="0" smtClean="0"/>
              <a:t>” is singular, we use “smell” instead of “smells” because “cookies” is plural. Even though Ms. </a:t>
            </a:r>
            <a:r>
              <a:rPr lang="en-US" dirty="0" err="1" smtClean="0"/>
              <a:t>Landy</a:t>
            </a:r>
            <a:r>
              <a:rPr lang="en-US" dirty="0" smtClean="0"/>
              <a:t> smells amazing, that’s not what the sentence is saying. The sentence is saying the cookies smell amazing!</a:t>
            </a:r>
          </a:p>
          <a:p>
            <a:pPr lvl="3"/>
            <a:r>
              <a:rPr lang="en-US" dirty="0" smtClean="0"/>
              <a:t>We need to ignore the “from” phrase and just focus on the subject and verb!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-304800" y="4572000"/>
            <a:ext cx="1524000" cy="1371600"/>
          </a:xfrm>
          <a:prstGeom prst="wedgeEllipseCallout">
            <a:avLst>
              <a:gd name="adj1" fmla="val 33767"/>
              <a:gd name="adj2" fmla="val 50792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2" y="47244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Read this part aloud!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Don’t let the phrases trick you!</a:t>
            </a:r>
            <a:endParaRPr lang="en-US" sz="2700" dirty="0" smtClean="0"/>
          </a:p>
          <a:p>
            <a:pPr lvl="1"/>
            <a:r>
              <a:rPr lang="en-US" sz="2162" b="1" dirty="0" smtClean="0"/>
              <a:t>Who…		The girl who took the T-shirts needs to apologize.</a:t>
            </a:r>
          </a:p>
          <a:p>
            <a:pPr lvl="1"/>
            <a:r>
              <a:rPr lang="en-US" sz="2162" b="1" dirty="0" smtClean="0"/>
              <a:t>At…		The boys at the game were very rowdy.</a:t>
            </a:r>
          </a:p>
          <a:p>
            <a:pPr lvl="1"/>
            <a:r>
              <a:rPr lang="en-US" sz="2162" b="1" dirty="0" smtClean="0"/>
              <a:t>On…		The clocks on the shelf are all broken.</a:t>
            </a:r>
          </a:p>
          <a:p>
            <a:pPr lvl="1"/>
            <a:r>
              <a:rPr lang="en-US" sz="2162" b="1" dirty="0" smtClean="0"/>
              <a:t>In…		The pencils in Ms. Keck’s room keep disappearing.</a:t>
            </a:r>
          </a:p>
          <a:p>
            <a:pPr lvl="1"/>
            <a:r>
              <a:rPr lang="en-US" sz="2162" b="1" dirty="0" smtClean="0"/>
              <a:t>For…		The people running for class president have a meeting.</a:t>
            </a:r>
          </a:p>
          <a:p>
            <a:pPr lvl="1"/>
            <a:r>
              <a:rPr lang="en-US" sz="2162" b="1" dirty="0" smtClean="0"/>
              <a:t>With…		The scholar with the glasses is my best friend.</a:t>
            </a:r>
          </a:p>
          <a:p>
            <a:pPr lvl="1"/>
            <a:r>
              <a:rPr lang="en-US" sz="2162" b="1" dirty="0" smtClean="0"/>
              <a:t>From…		The cookies from Ms. </a:t>
            </a:r>
            <a:r>
              <a:rPr lang="en-US" sz="2162" b="1" dirty="0" err="1" smtClean="0"/>
              <a:t>Landy</a:t>
            </a:r>
            <a:r>
              <a:rPr lang="en-US" sz="2162" b="1" dirty="0" smtClean="0"/>
              <a:t> smell amazing.</a:t>
            </a:r>
          </a:p>
          <a:p>
            <a:pPr lvl="2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Vocabulary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What does “singular” mean?</a:t>
            </a:r>
          </a:p>
          <a:p>
            <a:pPr lvl="1"/>
            <a:r>
              <a:rPr lang="en-US" b="1" dirty="0" smtClean="0">
                <a:solidFill>
                  <a:srgbClr val="660066"/>
                </a:solidFill>
              </a:rPr>
              <a:t>One</a:t>
            </a:r>
          </a:p>
          <a:p>
            <a:r>
              <a:rPr lang="en-US" b="1" dirty="0" smtClean="0"/>
              <a:t>What does “plural” mean?</a:t>
            </a:r>
          </a:p>
          <a:p>
            <a:pPr lvl="1"/>
            <a:r>
              <a:rPr lang="en-US" b="1" dirty="0" smtClean="0">
                <a:solidFill>
                  <a:srgbClr val="660066"/>
                </a:solidFill>
              </a:rPr>
              <a:t>More than one</a:t>
            </a:r>
            <a:endParaRPr lang="en-US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495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Just cross them out!</a:t>
            </a:r>
            <a:endParaRPr lang="en-US" sz="2700" dirty="0" smtClean="0"/>
          </a:p>
          <a:p>
            <a:pPr lvl="1"/>
            <a:r>
              <a:rPr lang="en-US" sz="2162" b="1" dirty="0" smtClean="0"/>
              <a:t>Who…		The girl </a:t>
            </a:r>
            <a:r>
              <a:rPr lang="en-US" sz="2162" b="1" strike="sngStrike" dirty="0" smtClean="0"/>
              <a:t>who took the T-shirts </a:t>
            </a:r>
            <a:r>
              <a:rPr lang="en-US" sz="2162" b="1" dirty="0" smtClean="0"/>
              <a:t>needs to apologize.</a:t>
            </a:r>
          </a:p>
          <a:p>
            <a:pPr lvl="1"/>
            <a:r>
              <a:rPr lang="en-US" sz="2162" b="1" dirty="0" smtClean="0"/>
              <a:t>At…		The boys </a:t>
            </a:r>
            <a:r>
              <a:rPr lang="en-US" sz="2162" b="1" strike="sngStrike" dirty="0" smtClean="0"/>
              <a:t>at the game </a:t>
            </a:r>
            <a:r>
              <a:rPr lang="en-US" sz="2162" b="1" dirty="0" smtClean="0"/>
              <a:t>were very rowdy.</a:t>
            </a:r>
          </a:p>
          <a:p>
            <a:pPr lvl="1"/>
            <a:r>
              <a:rPr lang="en-US" sz="2162" b="1" dirty="0" smtClean="0"/>
              <a:t>On…		The clocks </a:t>
            </a:r>
            <a:r>
              <a:rPr lang="en-US" sz="2162" b="1" strike="sngStrike" dirty="0" smtClean="0"/>
              <a:t>on the shelf </a:t>
            </a:r>
            <a:r>
              <a:rPr lang="en-US" sz="2162" b="1" dirty="0" smtClean="0"/>
              <a:t>are all broken.</a:t>
            </a:r>
          </a:p>
          <a:p>
            <a:pPr lvl="1"/>
            <a:r>
              <a:rPr lang="en-US" sz="2162" b="1" dirty="0" smtClean="0"/>
              <a:t>In…		The pencils </a:t>
            </a:r>
            <a:r>
              <a:rPr lang="en-US" sz="2162" b="1" strike="sngStrike" dirty="0" smtClean="0"/>
              <a:t>in Ms. Keck’s room </a:t>
            </a:r>
            <a:r>
              <a:rPr lang="en-US" sz="2162" b="1" dirty="0" smtClean="0"/>
              <a:t>keep disappearing.</a:t>
            </a:r>
          </a:p>
          <a:p>
            <a:pPr lvl="1"/>
            <a:r>
              <a:rPr lang="en-US" sz="2162" b="1" dirty="0" smtClean="0"/>
              <a:t>For…		The people </a:t>
            </a:r>
            <a:r>
              <a:rPr lang="en-US" sz="2162" b="1" strike="sngStrike" dirty="0" smtClean="0"/>
              <a:t>running for class president </a:t>
            </a:r>
            <a:r>
              <a:rPr lang="en-US" sz="2162" b="1" dirty="0" smtClean="0"/>
              <a:t>have a meeting.</a:t>
            </a:r>
          </a:p>
          <a:p>
            <a:pPr lvl="1"/>
            <a:r>
              <a:rPr lang="en-US" sz="2162" b="1" dirty="0" smtClean="0"/>
              <a:t>With…		The scholar </a:t>
            </a:r>
            <a:r>
              <a:rPr lang="en-US" sz="2162" b="1" strike="sngStrike" dirty="0" smtClean="0"/>
              <a:t>with the glasses </a:t>
            </a:r>
            <a:r>
              <a:rPr lang="en-US" sz="2162" b="1" dirty="0" smtClean="0"/>
              <a:t>is my best friend.</a:t>
            </a:r>
          </a:p>
          <a:p>
            <a:pPr lvl="1"/>
            <a:r>
              <a:rPr lang="en-US" sz="2162" b="1" dirty="0" smtClean="0"/>
              <a:t>From…		The cookies </a:t>
            </a:r>
            <a:r>
              <a:rPr lang="en-US" sz="2162" b="1" strike="sngStrike" dirty="0" smtClean="0"/>
              <a:t>from Ms. </a:t>
            </a:r>
            <a:r>
              <a:rPr lang="en-US" sz="2162" b="1" strike="sngStrike" dirty="0" err="1" smtClean="0"/>
              <a:t>Landy</a:t>
            </a:r>
            <a:r>
              <a:rPr lang="en-US" sz="2162" b="1" strike="sngStrike" dirty="0" smtClean="0"/>
              <a:t> </a:t>
            </a:r>
            <a:r>
              <a:rPr lang="en-US" sz="2162" b="1" dirty="0" smtClean="0"/>
              <a:t>smell amazing.</a:t>
            </a:r>
          </a:p>
          <a:p>
            <a:pPr lvl="2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Which of the following sentences demonstrates the correct use of verbs?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	</a:t>
            </a:r>
          </a:p>
          <a:p>
            <a:r>
              <a:rPr lang="en-US" dirty="0" smtClean="0"/>
              <a:t>A. The blue truck pass the house when it was raining.</a:t>
            </a:r>
          </a:p>
          <a:p>
            <a:r>
              <a:rPr lang="en-US" dirty="0" smtClean="0"/>
              <a:t>B. My aunt and uncle lives in Houston, Texas.</a:t>
            </a:r>
          </a:p>
          <a:p>
            <a:r>
              <a:rPr lang="en-US" dirty="0" smtClean="0"/>
              <a:t>C. After the party, Amber wants to ride on the fire truck.</a:t>
            </a:r>
          </a:p>
          <a:p>
            <a:r>
              <a:rPr lang="en-US" dirty="0" smtClean="0"/>
              <a:t>D. Either Mike or Terry play football for the </a:t>
            </a:r>
            <a:r>
              <a:rPr lang="en-US" dirty="0" err="1" smtClean="0"/>
              <a:t>Bayview</a:t>
            </a:r>
            <a:r>
              <a:rPr lang="en-US" dirty="0" smtClean="0"/>
              <a:t> Mustangs.			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Which of the following sentences demonstrates the correct use of verbs?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	</a:t>
            </a:r>
          </a:p>
          <a:p>
            <a:r>
              <a:rPr lang="en-US" dirty="0" smtClean="0"/>
              <a:t>A. The blue truck pass the house when it was raining.</a:t>
            </a:r>
          </a:p>
          <a:p>
            <a:r>
              <a:rPr lang="en-US" dirty="0" smtClean="0"/>
              <a:t>B. My aunt and uncle lives in Houston, Texas.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C. After the party, Amber wants to ride on the fire truck.</a:t>
            </a:r>
          </a:p>
          <a:p>
            <a:r>
              <a:rPr lang="en-US" dirty="0" smtClean="0"/>
              <a:t>D. Either Mike or Terry play football for the </a:t>
            </a:r>
            <a:r>
              <a:rPr lang="en-US" dirty="0" err="1" smtClean="0"/>
              <a:t>Bayview</a:t>
            </a:r>
            <a:r>
              <a:rPr lang="en-US" dirty="0" smtClean="0"/>
              <a:t> Mustangs.			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the following sentences and choose the sentence with the correct subject and verb.</a:t>
            </a:r>
          </a:p>
          <a:p>
            <a:endParaRPr lang="en-US" dirty="0" smtClean="0"/>
          </a:p>
          <a:p>
            <a:r>
              <a:rPr lang="en-US" dirty="0" smtClean="0"/>
              <a:t>A. We always has to wait for Jill to arrive.</a:t>
            </a:r>
          </a:p>
          <a:p>
            <a:r>
              <a:rPr lang="en-US" dirty="0" smtClean="0"/>
              <a:t>B. The monkeys in the zoo climbs trees all day.</a:t>
            </a:r>
          </a:p>
          <a:p>
            <a:r>
              <a:rPr lang="en-US" dirty="0" smtClean="0"/>
              <a:t>C. Cake fresh out of the oven tastes delicious.</a:t>
            </a:r>
          </a:p>
          <a:p>
            <a:r>
              <a:rPr lang="en-US" dirty="0" smtClean="0"/>
              <a:t>D. They was playing outside when it began raining.			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the following sentences and choose the sentence with the correct subject and verb.</a:t>
            </a:r>
          </a:p>
          <a:p>
            <a:endParaRPr lang="en-US" dirty="0" smtClean="0"/>
          </a:p>
          <a:p>
            <a:r>
              <a:rPr lang="en-US" dirty="0" smtClean="0"/>
              <a:t>A. We always has to wait for Jill to arrive.</a:t>
            </a:r>
          </a:p>
          <a:p>
            <a:r>
              <a:rPr lang="en-US" dirty="0" smtClean="0"/>
              <a:t>B. The monkeys in the zoo climbs trees all day.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C. Cake fresh out of the oven tastes delicious.</a:t>
            </a:r>
          </a:p>
          <a:p>
            <a:r>
              <a:rPr lang="en-US" dirty="0" smtClean="0"/>
              <a:t>D. They was playing outside when it began raining.			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828800"/>
            <a:ext cx="8991600" cy="4495800"/>
          </a:xfrm>
        </p:spPr>
        <p:txBody>
          <a:bodyPr/>
          <a:lstStyle/>
          <a:p>
            <a:r>
              <a:rPr lang="en-US" b="1" dirty="0" smtClean="0"/>
              <a:t>Which of the following sentences is written correctly?	</a:t>
            </a:r>
            <a:r>
              <a:rPr lang="en-US" dirty="0" smtClean="0"/>
              <a:t>		</a:t>
            </a:r>
          </a:p>
          <a:p>
            <a:r>
              <a:rPr lang="en-US" dirty="0" smtClean="0"/>
              <a:t>A. Susan, the oldest of the three girls, are going </a:t>
            </a:r>
            <a:br>
              <a:rPr lang="en-US" dirty="0" smtClean="0"/>
            </a:br>
            <a:r>
              <a:rPr lang="en-US" dirty="0" smtClean="0"/>
              <a:t>to the movies.</a:t>
            </a:r>
          </a:p>
          <a:p>
            <a:r>
              <a:rPr lang="en-US" dirty="0" smtClean="0"/>
              <a:t>B. Neither Katie nor Kenton likes banana muffins.</a:t>
            </a:r>
          </a:p>
          <a:p>
            <a:r>
              <a:rPr lang="en-US" dirty="0" smtClean="0"/>
              <a:t>C. I has good luck when I enter contests.</a:t>
            </a:r>
          </a:p>
          <a:p>
            <a:r>
              <a:rPr lang="en-US" dirty="0" smtClean="0"/>
              <a:t>D. Icicles forms when it gets cold outside.			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828800"/>
            <a:ext cx="8991600" cy="4495800"/>
          </a:xfrm>
        </p:spPr>
        <p:txBody>
          <a:bodyPr/>
          <a:lstStyle/>
          <a:p>
            <a:r>
              <a:rPr lang="en-US" b="1" dirty="0" smtClean="0"/>
              <a:t>Which of the following sentences is written correctly?	</a:t>
            </a:r>
            <a:r>
              <a:rPr lang="en-US" dirty="0" smtClean="0"/>
              <a:t>		</a:t>
            </a:r>
          </a:p>
          <a:p>
            <a:r>
              <a:rPr lang="en-US" dirty="0" smtClean="0"/>
              <a:t>A. Susan, the oldest of the three girls, are going </a:t>
            </a:r>
            <a:br>
              <a:rPr lang="en-US" dirty="0" smtClean="0"/>
            </a:br>
            <a:r>
              <a:rPr lang="en-US" dirty="0" smtClean="0"/>
              <a:t>to the movies.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B. Neither Katie nor Kenton likes banana muffins.</a:t>
            </a:r>
          </a:p>
          <a:p>
            <a:r>
              <a:rPr lang="en-US" dirty="0" smtClean="0"/>
              <a:t>C. I has good luck when I enter contests.</a:t>
            </a:r>
          </a:p>
          <a:p>
            <a:pPr lvl="1"/>
            <a:r>
              <a:rPr lang="en-US" dirty="0" smtClean="0"/>
              <a:t>Remember – even though “I” is singular, pronouns follow their own set of rules (remember the charts </a:t>
            </a:r>
            <a:r>
              <a:rPr lang="en-US" smtClean="0"/>
              <a:t>you copied??)</a:t>
            </a:r>
          </a:p>
          <a:p>
            <a:r>
              <a:rPr lang="en-US" dirty="0" smtClean="0"/>
              <a:t>D. Icicles forms when it gets cold outside.			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This morning’s question…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Studying the early settlers have been</a:t>
            </a:r>
            <a:r>
              <a:rPr lang="en-US" b="1" dirty="0" smtClean="0"/>
              <a:t> far more interesting than I thought it would be. </a:t>
            </a:r>
          </a:p>
          <a:p>
            <a:r>
              <a:rPr lang="en-US" b="1" dirty="0" smtClean="0"/>
              <a:t>What is the correct way to write the underlined words above? </a:t>
            </a:r>
          </a:p>
          <a:p>
            <a:r>
              <a:rPr lang="en-US" dirty="0" smtClean="0"/>
              <a:t>A. Studying the early settlers has been </a:t>
            </a:r>
          </a:p>
          <a:p>
            <a:r>
              <a:rPr lang="en-US" dirty="0" smtClean="0"/>
              <a:t>B. Studying the early settlers had been </a:t>
            </a:r>
          </a:p>
          <a:p>
            <a:r>
              <a:rPr lang="en-US" dirty="0" smtClean="0"/>
              <a:t>C. Studying the early settlers are being</a:t>
            </a:r>
          </a:p>
          <a:p>
            <a:r>
              <a:rPr lang="en-US" dirty="0" smtClean="0"/>
              <a:t>D. Studying the early settlers been 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This morning’s question…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Studying the early settlers have been</a:t>
            </a:r>
            <a:r>
              <a:rPr lang="en-US" b="1" dirty="0" smtClean="0"/>
              <a:t> far more interesting than I thought it would be. </a:t>
            </a:r>
          </a:p>
          <a:p>
            <a:r>
              <a:rPr lang="en-US" b="1" dirty="0" smtClean="0"/>
              <a:t>What is the correct way to write the underlined words above? </a:t>
            </a:r>
          </a:p>
          <a:p>
            <a:r>
              <a:rPr lang="en-US" sz="3600" b="1" dirty="0" smtClean="0">
                <a:solidFill>
                  <a:srgbClr val="660066"/>
                </a:solidFill>
              </a:rPr>
              <a:t>A. Studying the early settlers has been </a:t>
            </a:r>
          </a:p>
          <a:p>
            <a:r>
              <a:rPr lang="en-US" dirty="0" smtClean="0"/>
              <a:t>B. Studying the early settlers had been </a:t>
            </a:r>
          </a:p>
          <a:p>
            <a:r>
              <a:rPr lang="en-US" dirty="0" smtClean="0"/>
              <a:t>C. Studying the early settlers are being</a:t>
            </a:r>
          </a:p>
          <a:p>
            <a:r>
              <a:rPr lang="en-US" dirty="0" smtClean="0"/>
              <a:t>D. Studying the early settlers been 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500" b="1" dirty="0" smtClean="0"/>
              <a:t>ROCK CHALK JAYHAWK!!!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jayhawk.jpg"/>
          <p:cNvPicPr>
            <a:picLocks noChangeAspect="1"/>
          </p:cNvPicPr>
          <p:nvPr/>
        </p:nvPicPr>
        <p:blipFill>
          <a:blip r:embed="rId2"/>
          <a:srcRect l="-27806" r="-27806"/>
          <a:stretch>
            <a:fillRect/>
          </a:stretch>
        </p:blipFill>
        <p:spPr>
          <a:xfrm>
            <a:off x="228600" y="1828800"/>
            <a:ext cx="8229600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Today’s “Key Points”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81200"/>
            <a:ext cx="7620000" cy="449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Singular subjects need verbs that have “</a:t>
            </a:r>
            <a:r>
              <a:rPr lang="en-US" sz="3600" b="1" dirty="0" err="1" smtClean="0"/>
              <a:t>s</a:t>
            </a:r>
            <a:r>
              <a:rPr lang="en-US" sz="3600" b="1" dirty="0" smtClean="0"/>
              <a:t>.”</a:t>
            </a:r>
          </a:p>
          <a:p>
            <a:r>
              <a:rPr lang="en-US" sz="3600" b="1" dirty="0" smtClean="0"/>
              <a:t>Plural subjects need verbs without “</a:t>
            </a:r>
            <a:r>
              <a:rPr lang="en-US" sz="3600" b="1" dirty="0" err="1" smtClean="0"/>
              <a:t>s</a:t>
            </a:r>
            <a:r>
              <a:rPr lang="en-US" sz="3600" b="1" dirty="0" smtClean="0"/>
              <a:t>.”</a:t>
            </a:r>
          </a:p>
          <a:p>
            <a:r>
              <a:rPr lang="en-US" sz="3400" b="1" dirty="0" smtClean="0"/>
              <a:t>Subjects and verbs must agree, even if words come between them.</a:t>
            </a:r>
            <a:endParaRPr lang="en-US" sz="3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7242048" y="228600"/>
            <a:ext cx="1524000" cy="1371600"/>
          </a:xfrm>
          <a:prstGeom prst="wedgeEllipse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0" y="3810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Write this down!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Independent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Worksheet!</a:t>
            </a:r>
          </a:p>
          <a:p>
            <a:r>
              <a:rPr lang="en-US" b="1" dirty="0" smtClean="0"/>
              <a:t>First, for each question, circle the subject.</a:t>
            </a:r>
          </a:p>
          <a:p>
            <a:r>
              <a:rPr lang="en-US" b="1" dirty="0" smtClean="0"/>
              <a:t>Then, if there is a phrase between the subject and the verb, cross it out.</a:t>
            </a:r>
          </a:p>
          <a:p>
            <a:r>
              <a:rPr lang="en-US" b="1" dirty="0" smtClean="0"/>
              <a:t>Lastly, select the verb that completes the sentence.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Points 1 and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19600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 smtClean="0"/>
              <a:t>Singular subjects need verbs that have “</a:t>
            </a:r>
            <a:r>
              <a:rPr lang="en-US" sz="3600" b="1" dirty="0" err="1" smtClean="0"/>
              <a:t>s</a:t>
            </a:r>
            <a:r>
              <a:rPr lang="en-US" sz="3600" b="1" dirty="0" smtClean="0"/>
              <a:t>.”</a:t>
            </a:r>
          </a:p>
          <a:p>
            <a:pPr lvl="1"/>
            <a:r>
              <a:rPr lang="en-US" sz="3300" b="1" dirty="0" smtClean="0"/>
              <a:t>We remember this because “singular” has an “</a:t>
            </a:r>
            <a:r>
              <a:rPr lang="en-US" sz="3300" b="1" dirty="0" err="1" smtClean="0"/>
              <a:t>s</a:t>
            </a:r>
            <a:r>
              <a:rPr lang="en-US" sz="3300" b="1" dirty="0" smtClean="0"/>
              <a:t>” in it. We need an “</a:t>
            </a:r>
            <a:r>
              <a:rPr lang="en-US" sz="3300" b="1" dirty="0" err="1" smtClean="0"/>
              <a:t>s</a:t>
            </a:r>
            <a:r>
              <a:rPr lang="en-US" sz="3300" b="1" dirty="0" smtClean="0"/>
              <a:t>” to spell “singular,” just like we need an “</a:t>
            </a:r>
            <a:r>
              <a:rPr lang="en-US" sz="3300" b="1" dirty="0" err="1" smtClean="0"/>
              <a:t>s</a:t>
            </a:r>
            <a:r>
              <a:rPr lang="en-US" sz="3300" b="1" dirty="0" smtClean="0"/>
              <a:t>” on the verb when it goes with a singular noun.</a:t>
            </a:r>
          </a:p>
          <a:p>
            <a:pPr lvl="2"/>
            <a:r>
              <a:rPr lang="en-US" sz="3000" b="1" dirty="0" smtClean="0">
                <a:solidFill>
                  <a:srgbClr val="660066"/>
                </a:solidFill>
              </a:rPr>
              <a:t>The dress </a:t>
            </a:r>
            <a:r>
              <a:rPr lang="en-US" sz="3000" b="1" u="sng" dirty="0" smtClean="0">
                <a:solidFill>
                  <a:srgbClr val="660066"/>
                </a:solidFill>
              </a:rPr>
              <a:t>is</a:t>
            </a:r>
            <a:r>
              <a:rPr lang="en-US" sz="3000" b="1" dirty="0" smtClean="0">
                <a:solidFill>
                  <a:srgbClr val="660066"/>
                </a:solidFill>
              </a:rPr>
              <a:t> too fancy for the party.</a:t>
            </a:r>
          </a:p>
          <a:p>
            <a:pPr lvl="2"/>
            <a:r>
              <a:rPr lang="en-US" sz="3000" b="1" dirty="0" smtClean="0">
                <a:solidFill>
                  <a:srgbClr val="660066"/>
                </a:solidFill>
              </a:rPr>
              <a:t>The child </a:t>
            </a:r>
            <a:r>
              <a:rPr lang="en-US" sz="3000" b="1" u="sng" dirty="0" smtClean="0">
                <a:solidFill>
                  <a:srgbClr val="660066"/>
                </a:solidFill>
              </a:rPr>
              <a:t>was</a:t>
            </a:r>
            <a:r>
              <a:rPr lang="en-US" sz="3000" b="1" dirty="0" smtClean="0">
                <a:solidFill>
                  <a:srgbClr val="660066"/>
                </a:solidFill>
              </a:rPr>
              <a:t> talking during the wedding.</a:t>
            </a:r>
          </a:p>
          <a:p>
            <a:pPr lvl="2"/>
            <a:r>
              <a:rPr lang="en-US" sz="3000" b="1" dirty="0" smtClean="0">
                <a:solidFill>
                  <a:srgbClr val="660066"/>
                </a:solidFill>
              </a:rPr>
              <a:t>My dog </a:t>
            </a:r>
            <a:r>
              <a:rPr lang="en-US" sz="3000" b="1" u="sng" dirty="0" smtClean="0">
                <a:solidFill>
                  <a:srgbClr val="660066"/>
                </a:solidFill>
              </a:rPr>
              <a:t>runs</a:t>
            </a:r>
            <a:r>
              <a:rPr lang="en-US" sz="3000" b="1" dirty="0" smtClean="0">
                <a:solidFill>
                  <a:srgbClr val="660066"/>
                </a:solidFill>
              </a:rPr>
              <a:t> awkwardly.</a:t>
            </a:r>
          </a:p>
          <a:p>
            <a:pPr lvl="1"/>
            <a:r>
              <a:rPr lang="en-US" sz="3300" b="1" dirty="0" smtClean="0"/>
              <a:t>All of these subjects (dress, child, dog) are singular! All of these verbs have “</a:t>
            </a:r>
            <a:r>
              <a:rPr lang="en-US" sz="3300" b="1" dirty="0" err="1" smtClean="0"/>
              <a:t>s</a:t>
            </a:r>
            <a:r>
              <a:rPr lang="en-US" sz="3300" b="1" dirty="0" smtClean="0"/>
              <a:t>” on the end!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Points 1 and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Plural subjects need verbs without “</a:t>
            </a:r>
            <a:r>
              <a:rPr lang="en-US" sz="3600" b="1" dirty="0" err="1" smtClean="0"/>
              <a:t>s</a:t>
            </a:r>
            <a:r>
              <a:rPr lang="en-US" sz="3600" b="1" dirty="0" smtClean="0"/>
              <a:t>.”</a:t>
            </a:r>
          </a:p>
          <a:p>
            <a:pPr lvl="1"/>
            <a:r>
              <a:rPr lang="en-US" sz="3300" b="1" dirty="0" smtClean="0"/>
              <a:t>We remember this because “plural” does not have an “</a:t>
            </a:r>
            <a:r>
              <a:rPr lang="en-US" sz="3300" b="1" dirty="0" err="1" smtClean="0"/>
              <a:t>s</a:t>
            </a:r>
            <a:r>
              <a:rPr lang="en-US" sz="3300" b="1" dirty="0" smtClean="0"/>
              <a:t>” in it. We do not need an “</a:t>
            </a:r>
            <a:r>
              <a:rPr lang="en-US" sz="3300" b="1" dirty="0" err="1" smtClean="0"/>
              <a:t>s</a:t>
            </a:r>
            <a:r>
              <a:rPr lang="en-US" sz="3300" b="1" dirty="0" smtClean="0"/>
              <a:t>” to spell “plural,” just like we do not need an “</a:t>
            </a:r>
            <a:r>
              <a:rPr lang="en-US" sz="3300" b="1" dirty="0" err="1" smtClean="0"/>
              <a:t>s</a:t>
            </a:r>
            <a:r>
              <a:rPr lang="en-US" sz="3300" b="1" dirty="0" smtClean="0"/>
              <a:t>” on the verb when it is with a plural noun.</a:t>
            </a:r>
          </a:p>
          <a:p>
            <a:pPr lvl="2"/>
            <a:r>
              <a:rPr lang="en-US" sz="3000" b="1" dirty="0" smtClean="0">
                <a:solidFill>
                  <a:srgbClr val="660066"/>
                </a:solidFill>
              </a:rPr>
              <a:t>The dresses </a:t>
            </a:r>
            <a:r>
              <a:rPr lang="en-US" sz="3000" b="1" u="sng" dirty="0" smtClean="0">
                <a:solidFill>
                  <a:srgbClr val="660066"/>
                </a:solidFill>
              </a:rPr>
              <a:t>are</a:t>
            </a:r>
            <a:r>
              <a:rPr lang="en-US" sz="3000" b="1" dirty="0" smtClean="0">
                <a:solidFill>
                  <a:srgbClr val="660066"/>
                </a:solidFill>
              </a:rPr>
              <a:t> too fancy for the party.</a:t>
            </a:r>
          </a:p>
          <a:p>
            <a:pPr lvl="2"/>
            <a:r>
              <a:rPr lang="en-US" sz="3000" b="1" dirty="0" smtClean="0">
                <a:solidFill>
                  <a:srgbClr val="660066"/>
                </a:solidFill>
              </a:rPr>
              <a:t>The children </a:t>
            </a:r>
            <a:r>
              <a:rPr lang="en-US" sz="3000" b="1" u="sng" dirty="0" smtClean="0">
                <a:solidFill>
                  <a:srgbClr val="660066"/>
                </a:solidFill>
              </a:rPr>
              <a:t>were</a:t>
            </a:r>
            <a:r>
              <a:rPr lang="en-US" sz="3000" b="1" dirty="0" smtClean="0">
                <a:solidFill>
                  <a:srgbClr val="660066"/>
                </a:solidFill>
              </a:rPr>
              <a:t> talking during the wedding.</a:t>
            </a:r>
          </a:p>
          <a:p>
            <a:pPr lvl="2"/>
            <a:r>
              <a:rPr lang="en-US" sz="3000" b="1" dirty="0" smtClean="0">
                <a:solidFill>
                  <a:srgbClr val="660066"/>
                </a:solidFill>
              </a:rPr>
              <a:t>My dogs </a:t>
            </a:r>
            <a:r>
              <a:rPr lang="en-US" sz="3000" b="1" u="sng" dirty="0" smtClean="0">
                <a:solidFill>
                  <a:srgbClr val="660066"/>
                </a:solidFill>
              </a:rPr>
              <a:t>run</a:t>
            </a:r>
            <a:r>
              <a:rPr lang="en-US" sz="3000" b="1" dirty="0" smtClean="0">
                <a:solidFill>
                  <a:srgbClr val="660066"/>
                </a:solidFill>
              </a:rPr>
              <a:t> awkwardly.</a:t>
            </a:r>
            <a:endParaRPr lang="en-US" sz="3300" b="1" dirty="0" smtClean="0">
              <a:solidFill>
                <a:srgbClr val="660066"/>
              </a:solidFill>
            </a:endParaRPr>
          </a:p>
          <a:p>
            <a:pPr lvl="1"/>
            <a:r>
              <a:rPr lang="en-US" sz="3300" b="1" dirty="0" smtClean="0"/>
              <a:t>All of these subjects (dresses, children, dogs) are plural! None of these verbs have “</a:t>
            </a:r>
            <a:r>
              <a:rPr lang="en-US" sz="3300" b="1" dirty="0" err="1" smtClean="0"/>
              <a:t>s</a:t>
            </a:r>
            <a:r>
              <a:rPr lang="en-US" sz="3300" b="1" dirty="0" smtClean="0"/>
              <a:t>” on the end!</a:t>
            </a:r>
          </a:p>
          <a:p>
            <a:pPr lvl="1"/>
            <a:endParaRPr lang="en-US" sz="33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CHECK for UNDERSTANDING!!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Which verb is correct?</a:t>
            </a:r>
          </a:p>
          <a:p>
            <a:pPr>
              <a:buNone/>
            </a:pPr>
            <a:r>
              <a:rPr lang="en-US" b="1" dirty="0" smtClean="0"/>
              <a:t>Your coach will call on teammates to answer!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1. Ms. </a:t>
            </a:r>
            <a:r>
              <a:rPr lang="en-US" b="1" dirty="0" err="1" smtClean="0"/>
              <a:t>McGuirk</a:t>
            </a:r>
            <a:r>
              <a:rPr lang="en-US" b="1" dirty="0" smtClean="0"/>
              <a:t> _______ the recycling to the recycling center on Thursdays. (take/takes) </a:t>
            </a:r>
          </a:p>
          <a:p>
            <a:r>
              <a:rPr lang="en-US" b="1" dirty="0" smtClean="0"/>
              <a:t>2. Ms. </a:t>
            </a:r>
            <a:r>
              <a:rPr lang="en-US" b="1" dirty="0" err="1" smtClean="0"/>
              <a:t>Landy</a:t>
            </a:r>
            <a:r>
              <a:rPr lang="en-US" b="1" dirty="0" smtClean="0"/>
              <a:t> ________ 10 miles on Saturdays. (run/runs)</a:t>
            </a:r>
          </a:p>
          <a:p>
            <a:r>
              <a:rPr lang="en-US" b="1" dirty="0" smtClean="0"/>
              <a:t>3. Mrs. Singleton _________ Girl Scout cookies. (love/loves)</a:t>
            </a:r>
          </a:p>
          <a:p>
            <a:r>
              <a:rPr lang="en-US" b="1" dirty="0" smtClean="0"/>
              <a:t>4. Mrs. Davis and Ms. Simpson __________ here today. (isn’t/aren’t)</a:t>
            </a:r>
          </a:p>
          <a:p>
            <a:r>
              <a:rPr lang="en-US" b="1" dirty="0" smtClean="0"/>
              <a:t>5. The teachers ___________ a meeting on Wednesday. (has/have)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CHECK for UNDERSTANDING!!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Which verb is correct?</a:t>
            </a:r>
          </a:p>
          <a:p>
            <a:pPr>
              <a:buNone/>
            </a:pPr>
            <a:r>
              <a:rPr lang="en-US" b="1" dirty="0" smtClean="0"/>
              <a:t>Your coach will call on teammates to answer!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1. Ms. </a:t>
            </a:r>
            <a:r>
              <a:rPr lang="en-US" b="1" dirty="0" err="1" smtClean="0"/>
              <a:t>McGuirk</a:t>
            </a:r>
            <a:r>
              <a:rPr lang="en-US" b="1" dirty="0" smtClean="0"/>
              <a:t> _______ the recycling to the recycling center on Thursdays. (take/</a:t>
            </a:r>
            <a:r>
              <a:rPr lang="en-US" b="1" dirty="0" smtClean="0">
                <a:solidFill>
                  <a:srgbClr val="FF0000"/>
                </a:solidFill>
              </a:rPr>
              <a:t>takes</a:t>
            </a:r>
            <a:r>
              <a:rPr lang="en-US" b="1" dirty="0" smtClean="0"/>
              <a:t>) </a:t>
            </a:r>
          </a:p>
          <a:p>
            <a:r>
              <a:rPr lang="en-US" b="1" dirty="0" smtClean="0"/>
              <a:t>2. Ms. </a:t>
            </a:r>
            <a:r>
              <a:rPr lang="en-US" b="1" dirty="0" err="1" smtClean="0"/>
              <a:t>Landy</a:t>
            </a:r>
            <a:r>
              <a:rPr lang="en-US" b="1" dirty="0" smtClean="0"/>
              <a:t> ________ 10 miles on Saturdays. (run/</a:t>
            </a:r>
            <a:r>
              <a:rPr lang="en-US" b="1" dirty="0" smtClean="0">
                <a:solidFill>
                  <a:srgbClr val="FF0000"/>
                </a:solidFill>
              </a:rPr>
              <a:t>runs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3. Mrs. Singleton _________ Girl Scout cookies. (love/</a:t>
            </a:r>
            <a:r>
              <a:rPr lang="en-US" b="1" dirty="0" smtClean="0">
                <a:solidFill>
                  <a:srgbClr val="FF0000"/>
                </a:solidFill>
              </a:rPr>
              <a:t>loves</a:t>
            </a:r>
            <a:r>
              <a:rPr lang="en-US" b="1" dirty="0" smtClean="0"/>
              <a:t>) </a:t>
            </a:r>
          </a:p>
          <a:p>
            <a:r>
              <a:rPr lang="en-US" b="1" dirty="0" smtClean="0"/>
              <a:t>4. Mrs. Davis and Ms. Simpson __________ here today. (isn’t/</a:t>
            </a:r>
            <a:r>
              <a:rPr lang="en-US" b="1" dirty="0" smtClean="0">
                <a:solidFill>
                  <a:srgbClr val="FF0000"/>
                </a:solidFill>
              </a:rPr>
              <a:t>aren’t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5. The teachers ___________ a meeting on Wednesday. (has/</a:t>
            </a:r>
            <a:r>
              <a:rPr lang="en-US" b="1" dirty="0" smtClean="0">
                <a:solidFill>
                  <a:srgbClr val="FF0000"/>
                </a:solidFill>
              </a:rPr>
              <a:t>have</a:t>
            </a:r>
            <a:r>
              <a:rPr lang="en-US" b="1" dirty="0" smtClean="0"/>
              <a:t>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Tricky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3921"/>
            <a:ext cx="9144000" cy="4644479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-</a:t>
            </a:r>
            <a:r>
              <a:rPr lang="en-US" sz="2500" b="1" dirty="0" err="1" smtClean="0"/>
              <a:t>ing</a:t>
            </a:r>
            <a:r>
              <a:rPr lang="en-US" sz="2500" b="1" dirty="0" smtClean="0"/>
              <a:t> words are always singular (so the verb needs an “</a:t>
            </a:r>
            <a:r>
              <a:rPr lang="en-US" sz="2500" b="1" dirty="0" err="1" smtClean="0"/>
              <a:t>s</a:t>
            </a:r>
            <a:r>
              <a:rPr lang="en-US" sz="2500" b="1" dirty="0" smtClean="0"/>
              <a:t>.”)</a:t>
            </a:r>
          </a:p>
          <a:p>
            <a:pPr lvl="1"/>
            <a:r>
              <a:rPr lang="en-US" sz="2200" b="1" u="sng" dirty="0" smtClean="0">
                <a:solidFill>
                  <a:srgbClr val="660066"/>
                </a:solidFill>
              </a:rPr>
              <a:t>Studying</a:t>
            </a:r>
            <a:r>
              <a:rPr lang="en-US" sz="2200" b="1" dirty="0" smtClean="0">
                <a:solidFill>
                  <a:srgbClr val="660066"/>
                </a:solidFill>
              </a:rPr>
              <a:t> </a:t>
            </a:r>
            <a:r>
              <a:rPr lang="en-US" sz="2200" b="1" u="sng" dirty="0" smtClean="0">
                <a:solidFill>
                  <a:srgbClr val="660066"/>
                </a:solidFill>
              </a:rPr>
              <a:t>takes </a:t>
            </a:r>
            <a:r>
              <a:rPr lang="en-US" sz="2200" b="1" dirty="0" smtClean="0">
                <a:solidFill>
                  <a:srgbClr val="660066"/>
                </a:solidFill>
              </a:rPr>
              <a:t>up most of my time. </a:t>
            </a:r>
            <a:r>
              <a:rPr lang="en-US" sz="2200" b="1" u="sng" dirty="0" smtClean="0">
                <a:solidFill>
                  <a:srgbClr val="660066"/>
                </a:solidFill>
              </a:rPr>
              <a:t>Listening </a:t>
            </a:r>
            <a:r>
              <a:rPr lang="en-US" sz="2200" b="1" dirty="0" smtClean="0">
                <a:solidFill>
                  <a:srgbClr val="660066"/>
                </a:solidFill>
              </a:rPr>
              <a:t>to music </a:t>
            </a:r>
            <a:r>
              <a:rPr lang="en-US" sz="2200" b="1" u="sng" dirty="0" smtClean="0">
                <a:solidFill>
                  <a:srgbClr val="660066"/>
                </a:solidFill>
              </a:rPr>
              <a:t>makes </a:t>
            </a:r>
            <a:r>
              <a:rPr lang="en-US" sz="2200" b="1" dirty="0" smtClean="0">
                <a:solidFill>
                  <a:srgbClr val="660066"/>
                </a:solidFill>
              </a:rPr>
              <a:t>me relaxed.</a:t>
            </a:r>
          </a:p>
          <a:p>
            <a:r>
              <a:rPr lang="en-US" sz="2500" b="1" dirty="0" smtClean="0"/>
              <a:t>“Each,” “one,” and “none” are always singular (so the verb needs an “</a:t>
            </a:r>
            <a:r>
              <a:rPr lang="en-US" sz="2500" b="1" dirty="0" err="1" smtClean="0"/>
              <a:t>s</a:t>
            </a:r>
            <a:r>
              <a:rPr lang="en-US" sz="2500" b="1" dirty="0" smtClean="0"/>
              <a:t>.”)</a:t>
            </a:r>
          </a:p>
          <a:p>
            <a:pPr lvl="1"/>
            <a:r>
              <a:rPr lang="en-US" sz="2200" b="1" u="sng" dirty="0" smtClean="0">
                <a:solidFill>
                  <a:srgbClr val="660066"/>
                </a:solidFill>
              </a:rPr>
              <a:t>Each </a:t>
            </a:r>
            <a:r>
              <a:rPr lang="en-US" sz="2200" b="1" dirty="0" smtClean="0">
                <a:solidFill>
                  <a:srgbClr val="660066"/>
                </a:solidFill>
              </a:rPr>
              <a:t>of the scholars </a:t>
            </a:r>
            <a:r>
              <a:rPr lang="en-US" sz="2200" b="1" u="sng" dirty="0" smtClean="0">
                <a:solidFill>
                  <a:srgbClr val="660066"/>
                </a:solidFill>
              </a:rPr>
              <a:t>wants </a:t>
            </a:r>
            <a:r>
              <a:rPr lang="en-US" sz="2200" b="1" dirty="0" smtClean="0">
                <a:solidFill>
                  <a:srgbClr val="660066"/>
                </a:solidFill>
              </a:rPr>
              <a:t>a doughnut.</a:t>
            </a:r>
          </a:p>
          <a:p>
            <a:pPr lvl="1"/>
            <a:r>
              <a:rPr lang="en-US" sz="2200" b="1" u="sng" dirty="0" smtClean="0">
                <a:solidFill>
                  <a:srgbClr val="660066"/>
                </a:solidFill>
              </a:rPr>
              <a:t>One </a:t>
            </a:r>
            <a:r>
              <a:rPr lang="en-US" sz="2200" b="1" dirty="0" smtClean="0">
                <a:solidFill>
                  <a:srgbClr val="660066"/>
                </a:solidFill>
              </a:rPr>
              <a:t>of the teachers </a:t>
            </a:r>
            <a:r>
              <a:rPr lang="en-US" sz="2200" b="1" u="sng" dirty="0" smtClean="0">
                <a:solidFill>
                  <a:srgbClr val="660066"/>
                </a:solidFill>
              </a:rPr>
              <a:t>was </a:t>
            </a:r>
            <a:r>
              <a:rPr lang="en-US" sz="2200" b="1" dirty="0" smtClean="0">
                <a:solidFill>
                  <a:srgbClr val="660066"/>
                </a:solidFill>
              </a:rPr>
              <a:t>hungry.</a:t>
            </a:r>
          </a:p>
          <a:p>
            <a:pPr lvl="1"/>
            <a:r>
              <a:rPr lang="en-US" sz="2200" b="1" u="sng" dirty="0" smtClean="0">
                <a:solidFill>
                  <a:srgbClr val="660066"/>
                </a:solidFill>
              </a:rPr>
              <a:t>None</a:t>
            </a:r>
            <a:r>
              <a:rPr lang="en-US" sz="2200" b="1" dirty="0" smtClean="0">
                <a:solidFill>
                  <a:srgbClr val="660066"/>
                </a:solidFill>
              </a:rPr>
              <a:t> of my daughters </a:t>
            </a:r>
            <a:r>
              <a:rPr lang="en-US" sz="2200" b="1" u="sng" dirty="0" smtClean="0">
                <a:solidFill>
                  <a:srgbClr val="660066"/>
                </a:solidFill>
              </a:rPr>
              <a:t>likes</a:t>
            </a:r>
            <a:r>
              <a:rPr lang="en-US" sz="2200" b="1" dirty="0" smtClean="0">
                <a:solidFill>
                  <a:srgbClr val="660066"/>
                </a:solidFill>
              </a:rPr>
              <a:t> to ski.</a:t>
            </a:r>
            <a:endParaRPr lang="en-US" sz="2200" b="1" u="sng" dirty="0" smtClean="0">
              <a:solidFill>
                <a:srgbClr val="660066"/>
              </a:solidFill>
            </a:endParaRPr>
          </a:p>
          <a:p>
            <a:pPr lvl="1"/>
            <a:endParaRPr lang="en-US" sz="25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0601.1.11    Identify sentences with correct subject-verb agreement (person/number).  </a:t>
            </a:r>
            <a:endParaRPr lang="en-US" sz="1900" dirty="0">
              <a:solidFill>
                <a:srgbClr val="775F55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7235952" y="228600"/>
            <a:ext cx="1831848" cy="1371600"/>
          </a:xfrm>
          <a:prstGeom prst="wedgeEllipse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40752" y="3810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Write down the words in black only!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1373</TotalTime>
  <Words>3799</Words>
  <Application>Microsoft Macintosh PowerPoint</Application>
  <PresentationFormat>On-screen Show (4:3)</PresentationFormat>
  <Paragraphs>301</Paragraphs>
  <Slides>40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Median</vt:lpstr>
      <vt:lpstr>WRITING WEDNESDAY!</vt:lpstr>
      <vt:lpstr>Vocabulary Review</vt:lpstr>
      <vt:lpstr>Vocabulary Review</vt:lpstr>
      <vt:lpstr>Today’s “Key Points”</vt:lpstr>
      <vt:lpstr>Key Points 1 and 2</vt:lpstr>
      <vt:lpstr>Key Points 1 and 2</vt:lpstr>
      <vt:lpstr>CHECK for UNDERSTANDING!!</vt:lpstr>
      <vt:lpstr>CHECK for UNDERSTANDING!!</vt:lpstr>
      <vt:lpstr>Tricky words</vt:lpstr>
      <vt:lpstr>Tricky words</vt:lpstr>
      <vt:lpstr>CHECK for UNDERSTANDING!</vt:lpstr>
      <vt:lpstr>CHECK for UNDERSTANDING!</vt:lpstr>
      <vt:lpstr>Key Point Three</vt:lpstr>
      <vt:lpstr>Key Point Three</vt:lpstr>
      <vt:lpstr>Key Point Three</vt:lpstr>
      <vt:lpstr>Key Point Three</vt:lpstr>
      <vt:lpstr>Key Point Three</vt:lpstr>
      <vt:lpstr>Key Point Three</vt:lpstr>
      <vt:lpstr>Key Point Three</vt:lpstr>
      <vt:lpstr>Key Point Three</vt:lpstr>
      <vt:lpstr>Key Point Three</vt:lpstr>
      <vt:lpstr>Key Point Three</vt:lpstr>
      <vt:lpstr>Key Point Three</vt:lpstr>
      <vt:lpstr>Key Point Three</vt:lpstr>
      <vt:lpstr>Key Point Three</vt:lpstr>
      <vt:lpstr>Key Point Three</vt:lpstr>
      <vt:lpstr>Key Point Three</vt:lpstr>
      <vt:lpstr>Key Point Three</vt:lpstr>
      <vt:lpstr>Key Point Three</vt:lpstr>
      <vt:lpstr>Key Point Three</vt:lpstr>
      <vt:lpstr>Practice question</vt:lpstr>
      <vt:lpstr>Practice question</vt:lpstr>
      <vt:lpstr>Practice question</vt:lpstr>
      <vt:lpstr>Practice question</vt:lpstr>
      <vt:lpstr>Practice question</vt:lpstr>
      <vt:lpstr>Practice question</vt:lpstr>
      <vt:lpstr>This morning’s question…</vt:lpstr>
      <vt:lpstr>This morning’s question…</vt:lpstr>
      <vt:lpstr>ROCK CHALK JAYHAWK!!!</vt:lpstr>
      <vt:lpstr>Independent Practice</vt:lpstr>
    </vt:vector>
  </TitlesOfParts>
  <Company>Power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WEDNESDAY!</dc:title>
  <dc:creator>Meghan Keck</dc:creator>
  <cp:lastModifiedBy>Anne McGuirk</cp:lastModifiedBy>
  <cp:revision>30</cp:revision>
  <dcterms:created xsi:type="dcterms:W3CDTF">2011-04-06T12:15:31Z</dcterms:created>
  <dcterms:modified xsi:type="dcterms:W3CDTF">2011-04-06T12:15:48Z</dcterms:modified>
</cp:coreProperties>
</file>