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2" d="100"/>
          <a:sy n="72" d="100"/>
        </p:scale>
        <p:origin x="-96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481D5-529D-3B47-8006-6A3EE30CA800}" type="datetimeFigureOut">
              <a:rPr lang="en-US" smtClean="0"/>
              <a:pPr/>
              <a:t>4/6/11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1B1A-2FBD-C745-96BC-B83EB9A40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481D5-529D-3B47-8006-6A3EE30CA800}" type="datetimeFigureOut">
              <a:rPr lang="en-US" smtClean="0"/>
              <a:pPr/>
              <a:t>4/6/11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1B1A-2FBD-C745-96BC-B83EB9A40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481D5-529D-3B47-8006-6A3EE30CA800}" type="datetimeFigureOut">
              <a:rPr lang="en-US" smtClean="0"/>
              <a:pPr/>
              <a:t>4/6/11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1B1A-2FBD-C745-96BC-B83EB9A40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481D5-529D-3B47-8006-6A3EE30CA800}" type="datetimeFigureOut">
              <a:rPr lang="en-US" smtClean="0"/>
              <a:pPr/>
              <a:t>4/6/11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1B1A-2FBD-C745-96BC-B83EB9A40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481D5-529D-3B47-8006-6A3EE30CA800}" type="datetimeFigureOut">
              <a:rPr lang="en-US" smtClean="0"/>
              <a:pPr/>
              <a:t>4/6/11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1B1A-2FBD-C745-96BC-B83EB9A40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481D5-529D-3B47-8006-6A3EE30CA800}" type="datetimeFigureOut">
              <a:rPr lang="en-US" smtClean="0"/>
              <a:pPr/>
              <a:t>4/6/11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F1B1A-2FBD-C745-96BC-B83EB9A40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481D5-529D-3B47-8006-6A3EE30CA800}" type="datetimeFigureOut">
              <a:rPr lang="en-US" smtClean="0"/>
              <a:pPr/>
              <a:t>4/6/11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F1B1A-2FBD-C745-96BC-B83EB9A40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481D5-529D-3B47-8006-6A3EE30CA800}" type="datetimeFigureOut">
              <a:rPr lang="en-US" smtClean="0"/>
              <a:pPr/>
              <a:t>4/6/11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F1B1A-2FBD-C745-96BC-B83EB9A40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481D5-529D-3B47-8006-6A3EE30CA800}" type="datetimeFigureOut">
              <a:rPr lang="en-US" smtClean="0"/>
              <a:pPr/>
              <a:t>4/6/11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F1B1A-2FBD-C745-96BC-B83EB9A40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481D5-529D-3B47-8006-6A3EE30CA800}" type="datetimeFigureOut">
              <a:rPr lang="en-US" smtClean="0"/>
              <a:pPr/>
              <a:t>4/6/11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F1B1A-2FBD-C745-96BC-B83EB9A40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481D5-529D-3B47-8006-6A3EE30CA800}" type="datetimeFigureOut">
              <a:rPr lang="en-US" smtClean="0"/>
              <a:pPr/>
              <a:t>4/6/11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F1B1A-2FBD-C745-96BC-B83EB9A40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481D5-529D-3B47-8006-6A3EE30CA800}" type="datetimeFigureOut">
              <a:rPr lang="en-US" smtClean="0"/>
              <a:pPr/>
              <a:t>4/6/11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F1B1A-2FBD-C745-96BC-B83EB9A40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glow rad="63500">
                    <a:schemeClr val="accent3">
                      <a:alpha val="75000"/>
                    </a:schemeClr>
                  </a:glow>
                </a:effectLst>
                <a:latin typeface="Cambria"/>
                <a:cs typeface="Cambria"/>
              </a:rPr>
              <a:t>Types of Government</a:t>
            </a:r>
            <a:endParaRPr lang="en-US" dirty="0">
              <a:effectLst>
                <a:glow rad="63500">
                  <a:schemeClr val="accent3">
                    <a:alpha val="75000"/>
                  </a:schemeClr>
                </a:glow>
              </a:effectLst>
              <a:latin typeface="Cambria"/>
              <a:cs typeface="Cambria"/>
            </a:endParaRPr>
          </a:p>
        </p:txBody>
      </p:sp>
      <p:sp>
        <p:nvSpPr>
          <p:cNvPr id="3" name="Subtitle 2"/>
          <p:cNvSpPr>
            <a:spLocks noGrp="1"/>
          </p:cNvSpPr>
          <p:nvPr>
            <p:ph type="subTitle" idx="1"/>
          </p:nvPr>
        </p:nvSpPr>
        <p:spPr>
          <a:xfrm>
            <a:off x="1570501" y="3886199"/>
            <a:ext cx="5857960" cy="2400999"/>
          </a:xfrm>
        </p:spPr>
        <p:txBody>
          <a:bodyPr>
            <a:normAutofit lnSpcReduction="10000"/>
          </a:bodyPr>
          <a:lstStyle/>
          <a:p>
            <a:pPr lvl="0"/>
            <a:r>
              <a:rPr lang="en-US" dirty="0">
                <a:solidFill>
                  <a:schemeClr val="tx1"/>
                </a:solidFill>
                <a:latin typeface="Cambria"/>
                <a:cs typeface="Cambria"/>
              </a:rPr>
              <a:t>6.4.spi.1 recognize types of government (i.e. formal/informal, monarchy, direct/indirect democracy, republics, theocracy). </a:t>
            </a:r>
          </a:p>
          <a:p>
            <a:endParaRPr lang="en-US" dirty="0">
              <a:solidFill>
                <a:schemeClr val="tx1"/>
              </a:solidFill>
              <a:latin typeface="Cambria"/>
              <a:cs typeface="Cambria"/>
            </a:endParaRPr>
          </a:p>
        </p:txBody>
      </p:sp>
      <p:pic>
        <p:nvPicPr>
          <p:cNvPr id="5" name="Picture 4"/>
          <p:cNvPicPr>
            <a:picLocks noChangeAspect="1"/>
          </p:cNvPicPr>
          <p:nvPr/>
        </p:nvPicPr>
        <p:blipFill>
          <a:blip r:embed="rId2"/>
          <a:stretch>
            <a:fillRect/>
          </a:stretch>
        </p:blipFill>
        <p:spPr>
          <a:xfrm>
            <a:off x="0" y="0"/>
            <a:ext cx="3048000" cy="2667000"/>
          </a:xfrm>
          <a:prstGeom prst="rect">
            <a:avLst/>
          </a:prstGeom>
        </p:spPr>
      </p:pic>
      <p:pic>
        <p:nvPicPr>
          <p:cNvPr id="6" name="Picture 5"/>
          <p:cNvPicPr>
            <a:picLocks noChangeAspect="1"/>
          </p:cNvPicPr>
          <p:nvPr/>
        </p:nvPicPr>
        <p:blipFill>
          <a:blip r:embed="rId3"/>
          <a:stretch>
            <a:fillRect/>
          </a:stretch>
        </p:blipFill>
        <p:spPr>
          <a:xfrm>
            <a:off x="3538932" y="0"/>
            <a:ext cx="1972868" cy="2633881"/>
          </a:xfrm>
          <a:prstGeom prst="rect">
            <a:avLst/>
          </a:prstGeom>
        </p:spPr>
      </p:pic>
      <p:pic>
        <p:nvPicPr>
          <p:cNvPr id="7" name="Picture 6"/>
          <p:cNvPicPr>
            <a:picLocks noChangeAspect="1"/>
          </p:cNvPicPr>
          <p:nvPr/>
        </p:nvPicPr>
        <p:blipFill>
          <a:blip r:embed="rId4"/>
          <a:stretch>
            <a:fillRect/>
          </a:stretch>
        </p:blipFill>
        <p:spPr>
          <a:xfrm>
            <a:off x="0" y="4201251"/>
            <a:ext cx="1570501" cy="2085948"/>
          </a:xfrm>
          <a:prstGeom prst="rect">
            <a:avLst/>
          </a:prstGeom>
        </p:spPr>
      </p:pic>
      <p:pic>
        <p:nvPicPr>
          <p:cNvPr id="8" name="Picture 7"/>
          <p:cNvPicPr>
            <a:picLocks noChangeAspect="1"/>
          </p:cNvPicPr>
          <p:nvPr/>
        </p:nvPicPr>
        <p:blipFill>
          <a:blip r:embed="rId5"/>
          <a:stretch>
            <a:fillRect/>
          </a:stretch>
        </p:blipFill>
        <p:spPr>
          <a:xfrm>
            <a:off x="7047828" y="330613"/>
            <a:ext cx="1703421" cy="2070826"/>
          </a:xfrm>
          <a:prstGeom prst="rect">
            <a:avLst/>
          </a:prstGeom>
        </p:spPr>
      </p:pic>
      <p:pic>
        <p:nvPicPr>
          <p:cNvPr id="9" name="Picture 8"/>
          <p:cNvPicPr>
            <a:picLocks noChangeAspect="1"/>
          </p:cNvPicPr>
          <p:nvPr/>
        </p:nvPicPr>
        <p:blipFill>
          <a:blip r:embed="rId6"/>
          <a:stretch>
            <a:fillRect/>
          </a:stretch>
        </p:blipFill>
        <p:spPr>
          <a:xfrm>
            <a:off x="7428461" y="4492348"/>
            <a:ext cx="1781089" cy="23656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a:cs typeface="Cambria"/>
              </a:rPr>
              <a:t>Indirect vs. Direct Democracy</a:t>
            </a:r>
            <a:endParaRPr lang="en-US" dirty="0">
              <a:latin typeface="Cambria"/>
              <a:cs typeface="Cambria"/>
            </a:endParaRPr>
          </a:p>
        </p:txBody>
      </p:sp>
      <p:sp>
        <p:nvSpPr>
          <p:cNvPr id="5" name="Content Placeholder 4"/>
          <p:cNvSpPr>
            <a:spLocks noGrp="1"/>
          </p:cNvSpPr>
          <p:nvPr>
            <p:ph sz="half" idx="1"/>
          </p:nvPr>
        </p:nvSpPr>
        <p:spPr/>
        <p:txBody>
          <a:bodyPr/>
          <a:lstStyle/>
          <a:p>
            <a:r>
              <a:rPr lang="en-US" b="1" dirty="0" smtClean="0">
                <a:latin typeface="Cambria"/>
                <a:cs typeface="Cambria"/>
              </a:rPr>
              <a:t>Indirect Democracy (a.k.a. a Republic)- </a:t>
            </a:r>
            <a:r>
              <a:rPr lang="en-US" dirty="0" smtClean="0">
                <a:latin typeface="Cambria"/>
                <a:cs typeface="Cambria"/>
              </a:rPr>
              <a:t>when citizens elect officials (or representatives) to represent them in the government.</a:t>
            </a:r>
          </a:p>
          <a:p>
            <a:pPr lvl="1"/>
            <a:r>
              <a:rPr lang="en-US" dirty="0" smtClean="0">
                <a:latin typeface="Cambria"/>
                <a:cs typeface="Cambria"/>
              </a:rPr>
              <a:t>First seen in Ancient Rome.</a:t>
            </a:r>
            <a:endParaRPr lang="en-US" dirty="0">
              <a:latin typeface="Cambria"/>
              <a:cs typeface="Cambria"/>
            </a:endParaRPr>
          </a:p>
        </p:txBody>
      </p:sp>
      <p:sp>
        <p:nvSpPr>
          <p:cNvPr id="6" name="Content Placeholder 5"/>
          <p:cNvSpPr>
            <a:spLocks noGrp="1"/>
          </p:cNvSpPr>
          <p:nvPr>
            <p:ph sz="half" idx="2"/>
          </p:nvPr>
        </p:nvSpPr>
        <p:spPr/>
        <p:txBody>
          <a:bodyPr/>
          <a:lstStyle/>
          <a:p>
            <a:r>
              <a:rPr lang="en-US" b="1" dirty="0" smtClean="0">
                <a:latin typeface="Cambria"/>
                <a:cs typeface="Cambria"/>
              </a:rPr>
              <a:t>Direct Democracy- </a:t>
            </a:r>
            <a:r>
              <a:rPr lang="en-US" dirty="0" smtClean="0">
                <a:latin typeface="Cambria"/>
                <a:cs typeface="Cambria"/>
              </a:rPr>
              <a:t>all citizens vote on all decisions</a:t>
            </a:r>
          </a:p>
          <a:p>
            <a:pPr lvl="1"/>
            <a:r>
              <a:rPr lang="en-US" dirty="0" smtClean="0">
                <a:latin typeface="Cambria"/>
                <a:cs typeface="Cambria"/>
              </a:rPr>
              <a:t>First seen in Athens, Greece.</a:t>
            </a:r>
            <a:endParaRPr lang="en-US" dirty="0">
              <a:latin typeface="Cambria"/>
              <a:cs typeface="Cambria"/>
            </a:endParaRPr>
          </a:p>
        </p:txBody>
      </p:sp>
      <p:sp>
        <p:nvSpPr>
          <p:cNvPr id="7" name="Rounded Rectangular Callout 6"/>
          <p:cNvSpPr/>
          <p:nvPr/>
        </p:nvSpPr>
        <p:spPr>
          <a:xfrm>
            <a:off x="4201404" y="5723354"/>
            <a:ext cx="1584027" cy="805618"/>
          </a:xfrm>
          <a:prstGeom prst="wedgeRoundRectCallout">
            <a:avLst>
              <a:gd name="adj1" fmla="val -25143"/>
              <a:gd name="adj2" fmla="val -13241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Please write this.</a:t>
            </a:r>
            <a:endParaRPr lang="en-US" dirty="0"/>
          </a:p>
        </p:txBody>
      </p:sp>
      <p:pic>
        <p:nvPicPr>
          <p:cNvPr id="8" name="Picture 7"/>
          <p:cNvPicPr>
            <a:picLocks noChangeAspect="1"/>
          </p:cNvPicPr>
          <p:nvPr/>
        </p:nvPicPr>
        <p:blipFill>
          <a:blip r:embed="rId2"/>
          <a:stretch>
            <a:fillRect/>
          </a:stretch>
        </p:blipFill>
        <p:spPr>
          <a:xfrm>
            <a:off x="5785431" y="3981796"/>
            <a:ext cx="3358569" cy="1771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Republic</a:t>
            </a:r>
            <a:endParaRPr lang="en-US" dirty="0">
              <a:latin typeface="Cambria"/>
              <a:cs typeface="Cambria"/>
            </a:endParaRPr>
          </a:p>
        </p:txBody>
      </p:sp>
      <p:sp>
        <p:nvSpPr>
          <p:cNvPr id="5" name="Content Placeholder 4"/>
          <p:cNvSpPr>
            <a:spLocks noGrp="1"/>
          </p:cNvSpPr>
          <p:nvPr>
            <p:ph idx="1"/>
          </p:nvPr>
        </p:nvSpPr>
        <p:spPr/>
        <p:txBody>
          <a:bodyPr/>
          <a:lstStyle/>
          <a:p>
            <a:r>
              <a:rPr lang="en-US" b="1" dirty="0" smtClean="0">
                <a:latin typeface="Cambria"/>
                <a:cs typeface="Cambria"/>
              </a:rPr>
              <a:t>Republic</a:t>
            </a:r>
            <a:r>
              <a:rPr lang="en-US" dirty="0" smtClean="0">
                <a:latin typeface="Cambria"/>
                <a:cs typeface="Cambria"/>
              </a:rPr>
              <a:t>: (same thing as Indirect Democracy)- when citizens elect officials (or representatives) to represent them in the government.</a:t>
            </a:r>
          </a:p>
          <a:p>
            <a:pPr lvl="1"/>
            <a:r>
              <a:rPr lang="en-US" dirty="0" smtClean="0">
                <a:latin typeface="Cambria"/>
                <a:cs typeface="Cambria"/>
              </a:rPr>
              <a:t>Example: Rome had an elected senate that made most of their decisions.</a:t>
            </a:r>
            <a:endParaRPr lang="en-US" dirty="0">
              <a:latin typeface="Cambria"/>
              <a:cs typeface="Cambria"/>
            </a:endParaRPr>
          </a:p>
        </p:txBody>
      </p:sp>
      <p:pic>
        <p:nvPicPr>
          <p:cNvPr id="6" name="Picture 5"/>
          <p:cNvPicPr>
            <a:picLocks noChangeAspect="1"/>
          </p:cNvPicPr>
          <p:nvPr/>
        </p:nvPicPr>
        <p:blipFill>
          <a:blip r:embed="rId2"/>
          <a:stretch>
            <a:fillRect/>
          </a:stretch>
        </p:blipFill>
        <p:spPr>
          <a:xfrm>
            <a:off x="921835" y="4648200"/>
            <a:ext cx="3670300" cy="2209800"/>
          </a:xfrm>
          <a:prstGeom prst="rect">
            <a:avLst/>
          </a:prstGeom>
        </p:spPr>
      </p:pic>
      <p:sp>
        <p:nvSpPr>
          <p:cNvPr id="7" name="Oval Callout 6"/>
          <p:cNvSpPr/>
          <p:nvPr/>
        </p:nvSpPr>
        <p:spPr>
          <a:xfrm>
            <a:off x="4979282" y="4194598"/>
            <a:ext cx="3492181" cy="2222635"/>
          </a:xfrm>
          <a:prstGeom prst="wedgeEllipseCallout">
            <a:avLst>
              <a:gd name="adj1" fmla="val -58154"/>
              <a:gd name="adj2" fmla="val 369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Caesar is being murdered by the members of the Senate who thought he had too much power!</a:t>
            </a:r>
            <a:endParaRPr lang="en-US" dirty="0"/>
          </a:p>
        </p:txBody>
      </p:sp>
      <p:sp>
        <p:nvSpPr>
          <p:cNvPr id="8" name="Rounded Rectangular Callout 7"/>
          <p:cNvSpPr/>
          <p:nvPr/>
        </p:nvSpPr>
        <p:spPr>
          <a:xfrm>
            <a:off x="669115" y="612020"/>
            <a:ext cx="1584027" cy="805618"/>
          </a:xfrm>
          <a:prstGeom prst="wedgeRoundRectCallout">
            <a:avLst>
              <a:gd name="adj1" fmla="val 87725"/>
              <a:gd name="adj2" fmla="val 6257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Please write this.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Theocracy</a:t>
            </a:r>
            <a:endParaRPr lang="en-US" dirty="0">
              <a:latin typeface="Cambria"/>
              <a:cs typeface="Cambria"/>
            </a:endParaRPr>
          </a:p>
        </p:txBody>
      </p:sp>
      <p:sp>
        <p:nvSpPr>
          <p:cNvPr id="3" name="Content Placeholder 2"/>
          <p:cNvSpPr>
            <a:spLocks noGrp="1"/>
          </p:cNvSpPr>
          <p:nvPr>
            <p:ph idx="1"/>
          </p:nvPr>
        </p:nvSpPr>
        <p:spPr/>
        <p:txBody>
          <a:bodyPr/>
          <a:lstStyle/>
          <a:p>
            <a:r>
              <a:rPr lang="en-US" b="1" dirty="0" smtClean="0">
                <a:latin typeface="Cambria"/>
                <a:cs typeface="Cambria"/>
              </a:rPr>
              <a:t>Theocracy</a:t>
            </a:r>
            <a:r>
              <a:rPr lang="en-US" dirty="0" smtClean="0">
                <a:latin typeface="Cambria"/>
                <a:cs typeface="Cambria"/>
              </a:rPr>
              <a:t>- a government ruled by the church and church officials (monks, clergy, nuns, priests etc.)</a:t>
            </a:r>
            <a:endParaRPr lang="en-US" b="1" dirty="0">
              <a:latin typeface="Cambria"/>
              <a:cs typeface="Cambria"/>
            </a:endParaRPr>
          </a:p>
        </p:txBody>
      </p:sp>
      <p:pic>
        <p:nvPicPr>
          <p:cNvPr id="4" name="Picture 3"/>
          <p:cNvPicPr>
            <a:picLocks noChangeAspect="1"/>
          </p:cNvPicPr>
          <p:nvPr/>
        </p:nvPicPr>
        <p:blipFill>
          <a:blip r:embed="rId2"/>
          <a:stretch>
            <a:fillRect/>
          </a:stretch>
        </p:blipFill>
        <p:spPr>
          <a:xfrm>
            <a:off x="4389318" y="3408363"/>
            <a:ext cx="2984500" cy="2717800"/>
          </a:xfrm>
          <a:prstGeom prst="rect">
            <a:avLst/>
          </a:prstGeom>
        </p:spPr>
      </p:pic>
      <p:pic>
        <p:nvPicPr>
          <p:cNvPr id="5" name="Picture 4"/>
          <p:cNvPicPr>
            <a:picLocks noChangeAspect="1"/>
          </p:cNvPicPr>
          <p:nvPr/>
        </p:nvPicPr>
        <p:blipFill>
          <a:blip r:embed="rId3"/>
          <a:stretch>
            <a:fillRect/>
          </a:stretch>
        </p:blipFill>
        <p:spPr>
          <a:xfrm>
            <a:off x="1229327" y="3408363"/>
            <a:ext cx="2654300" cy="3060700"/>
          </a:xfrm>
          <a:prstGeom prst="rect">
            <a:avLst/>
          </a:prstGeom>
        </p:spPr>
      </p:pic>
      <p:sp>
        <p:nvSpPr>
          <p:cNvPr id="6" name="Rounded Rectangular Callout 5"/>
          <p:cNvSpPr/>
          <p:nvPr/>
        </p:nvSpPr>
        <p:spPr>
          <a:xfrm>
            <a:off x="6581804" y="612020"/>
            <a:ext cx="1584027" cy="805618"/>
          </a:xfrm>
          <a:prstGeom prst="wedgeRoundRectCallout">
            <a:avLst>
              <a:gd name="adj1" fmla="val -96872"/>
              <a:gd name="adj2" fmla="val 8332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Please write this.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6290"/>
            <a:ext cx="8229600" cy="1143000"/>
          </a:xfrm>
        </p:spPr>
        <p:txBody>
          <a:bodyPr>
            <a:normAutofit fontScale="90000"/>
          </a:bodyPr>
          <a:lstStyle/>
          <a:p>
            <a:r>
              <a:rPr lang="en-US" dirty="0" smtClean="0">
                <a:latin typeface="Cambria"/>
                <a:cs typeface="Cambria"/>
              </a:rPr>
              <a:t>Group Practice With TCAP 	Questions!</a:t>
            </a:r>
            <a:br>
              <a:rPr lang="en-US" dirty="0" smtClean="0">
                <a:latin typeface="Cambria"/>
                <a:cs typeface="Cambria"/>
              </a:rPr>
            </a:br>
            <a:r>
              <a:rPr lang="en-US" dirty="0" smtClean="0">
                <a:latin typeface="Cambria"/>
                <a:cs typeface="Cambria"/>
              </a:rPr>
              <a:t/>
            </a:r>
            <a:br>
              <a:rPr lang="en-US" dirty="0" smtClean="0">
                <a:latin typeface="Cambria"/>
                <a:cs typeface="Cambria"/>
              </a:rPr>
            </a:br>
            <a:r>
              <a:rPr lang="en-US" dirty="0" smtClean="0">
                <a:latin typeface="Cambria"/>
                <a:cs typeface="Cambria"/>
              </a:rPr>
              <a:t>*Your teacher will read the questions and give you </a:t>
            </a:r>
            <a:r>
              <a:rPr lang="en-US" dirty="0" smtClean="0">
                <a:effectLst>
                  <a:glow rad="63500">
                    <a:schemeClr val="accent1">
                      <a:alpha val="75000"/>
                    </a:schemeClr>
                  </a:glow>
                </a:effectLst>
                <a:latin typeface="Cambria"/>
                <a:cs typeface="Cambria"/>
              </a:rPr>
              <a:t>20 seconds </a:t>
            </a:r>
            <a:r>
              <a:rPr lang="en-US" dirty="0" smtClean="0">
                <a:latin typeface="Cambria"/>
                <a:cs typeface="Cambria"/>
              </a:rPr>
              <a:t>to come up with an answer, we will then poll the class to see how we did and go over the correct answers!</a:t>
            </a:r>
            <a:endParaRPr lang="en-US" dirty="0">
              <a:latin typeface="Cambria"/>
              <a:cs typeface="Cambri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3-31 at 10.05.30 AM.png"/>
          <p:cNvPicPr>
            <a:picLocks noGrp="1" noChangeAspect="1"/>
          </p:cNvPicPr>
          <p:nvPr>
            <p:ph idx="1"/>
          </p:nvPr>
        </p:nvPicPr>
        <p:blipFill>
          <a:blip r:embed="rId2"/>
          <a:srcRect t="-9917" b="-9917"/>
          <a:stretch>
            <a:fillRect/>
          </a:stretch>
        </p:blipFill>
        <p:spPr/>
      </p:pic>
      <p:sp>
        <p:nvSpPr>
          <p:cNvPr id="5" name="Horizontal Scroll 4"/>
          <p:cNvSpPr/>
          <p:nvPr/>
        </p:nvSpPr>
        <p:spPr>
          <a:xfrm>
            <a:off x="5161743" y="2324687"/>
            <a:ext cx="3982257" cy="4533313"/>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correct answer would be D, because in a direct democracy </a:t>
            </a:r>
            <a:r>
              <a:rPr lang="en-US" b="1" dirty="0" smtClean="0"/>
              <a:t>all</a:t>
            </a:r>
            <a:r>
              <a:rPr lang="en-US" dirty="0" smtClean="0"/>
              <a:t> citizens vote on </a:t>
            </a:r>
            <a:r>
              <a:rPr lang="en-US" b="1" dirty="0" smtClean="0"/>
              <a:t>all</a:t>
            </a:r>
            <a:r>
              <a:rPr lang="en-US" dirty="0" smtClean="0"/>
              <a:t> laws/issues! </a:t>
            </a:r>
          </a:p>
          <a:p>
            <a:pPr algn="ctr"/>
            <a:endParaRPr lang="en-US" dirty="0" smtClean="0"/>
          </a:p>
          <a:p>
            <a:pPr algn="ctr"/>
            <a:r>
              <a:rPr lang="en-US" dirty="0" smtClean="0"/>
              <a:t>It can’t be defend their country because that is not a government.</a:t>
            </a:r>
          </a:p>
          <a:p>
            <a:pPr algn="ctr"/>
            <a:endParaRPr lang="en-US" dirty="0" smtClean="0"/>
          </a:p>
          <a:p>
            <a:pPr algn="ctr"/>
            <a:r>
              <a:rPr lang="en-US" dirty="0" smtClean="0"/>
              <a:t>When it says elect senators- that would be an Indirect Democracy because they’re voting for </a:t>
            </a:r>
            <a:r>
              <a:rPr lang="en-US" dirty="0" err="1" smtClean="0"/>
              <a:t>representitives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3-31 at 10.05.44 AM.png"/>
          <p:cNvPicPr>
            <a:picLocks noGrp="1" noChangeAspect="1"/>
          </p:cNvPicPr>
          <p:nvPr>
            <p:ph idx="1"/>
          </p:nvPr>
        </p:nvPicPr>
        <p:blipFill>
          <a:blip r:embed="rId2"/>
          <a:srcRect t="-20120" b="-20120"/>
          <a:stretch>
            <a:fillRect/>
          </a:stretch>
        </p:blipFill>
        <p:spPr>
          <a:xfrm>
            <a:off x="-841960" y="-696382"/>
            <a:ext cx="9528760" cy="5240451"/>
          </a:xfrm>
        </p:spPr>
      </p:pic>
      <p:sp>
        <p:nvSpPr>
          <p:cNvPr id="6" name="Horizontal Scroll 5"/>
          <p:cNvSpPr/>
          <p:nvPr/>
        </p:nvSpPr>
        <p:spPr>
          <a:xfrm>
            <a:off x="2307763" y="1706819"/>
            <a:ext cx="6836237" cy="5151181"/>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correct answer is </a:t>
            </a:r>
            <a:r>
              <a:rPr lang="en-US" b="1" dirty="0" smtClean="0"/>
              <a:t>D – Roman</a:t>
            </a:r>
            <a:r>
              <a:rPr lang="en-US" dirty="0" smtClean="0"/>
              <a:t>, Rome had an emperor (Caesar!), they also had a senate (the representatives who voted), and Rome had a forum (the center of the city) where the 12 tables were posted!</a:t>
            </a:r>
          </a:p>
          <a:p>
            <a:pPr algn="ctr"/>
            <a:endParaRPr lang="en-US" dirty="0" smtClean="0"/>
          </a:p>
          <a:p>
            <a:pPr algn="ctr">
              <a:buFontTx/>
              <a:buChar char="-"/>
            </a:pPr>
            <a:r>
              <a:rPr lang="en-US" dirty="0" smtClean="0"/>
              <a:t>It can’t be A because China did not have a senate they had a monarchy.</a:t>
            </a:r>
          </a:p>
          <a:p>
            <a:pPr algn="ctr">
              <a:buFontTx/>
              <a:buChar char="-"/>
            </a:pPr>
            <a:endParaRPr lang="en-US" dirty="0" smtClean="0"/>
          </a:p>
          <a:p>
            <a:pPr algn="ctr">
              <a:buFontTx/>
              <a:buChar char="-"/>
            </a:pPr>
            <a:r>
              <a:rPr lang="en-US" dirty="0" smtClean="0"/>
              <a:t>It can’t be Egyptian because they also had  a monarchy and no senate.  Also their leader was called a Pharaoh not an emperor.</a:t>
            </a:r>
          </a:p>
          <a:p>
            <a:pPr algn="ctr">
              <a:buFontTx/>
              <a:buChar char="-"/>
            </a:pPr>
            <a:endParaRPr lang="en-US" dirty="0" smtClean="0"/>
          </a:p>
          <a:p>
            <a:pPr algn="ctr">
              <a:buFontTx/>
              <a:buChar char="-"/>
            </a:pPr>
            <a:r>
              <a:rPr lang="en-US" dirty="0" smtClean="0"/>
              <a:t>It cannot be Mesopotamian because they had Kings and a monarchy.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3-31 at 10.07.37 AM.png"/>
          <p:cNvPicPr>
            <a:picLocks noGrp="1" noChangeAspect="1"/>
          </p:cNvPicPr>
          <p:nvPr>
            <p:ph idx="1"/>
          </p:nvPr>
        </p:nvPicPr>
        <p:blipFill>
          <a:blip r:embed="rId2"/>
          <a:srcRect t="-38467" b="-38467"/>
          <a:stretch>
            <a:fillRect/>
          </a:stretch>
        </p:blipFill>
        <p:spPr>
          <a:xfrm>
            <a:off x="-963507" y="-928917"/>
            <a:ext cx="9650307" cy="5307297"/>
          </a:xfrm>
        </p:spPr>
      </p:pic>
      <p:sp>
        <p:nvSpPr>
          <p:cNvPr id="5" name="Wave 4"/>
          <p:cNvSpPr/>
          <p:nvPr/>
        </p:nvSpPr>
        <p:spPr>
          <a:xfrm>
            <a:off x="1952724" y="1092364"/>
            <a:ext cx="7018878" cy="576563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correct answer is </a:t>
            </a:r>
            <a:r>
              <a:rPr lang="en-US" b="1" dirty="0" smtClean="0"/>
              <a:t>C- Democracy</a:t>
            </a:r>
            <a:r>
              <a:rPr lang="en-US" dirty="0" smtClean="0"/>
              <a:t>.  We remember democracy because it is power to the people! All people get to vote in a democracy.</a:t>
            </a:r>
          </a:p>
          <a:p>
            <a:pPr algn="ctr"/>
            <a:endParaRPr lang="en-US" dirty="0" smtClean="0"/>
          </a:p>
          <a:p>
            <a:pPr algn="ctr"/>
            <a:r>
              <a:rPr lang="en-US" dirty="0" smtClean="0"/>
              <a:t>The answer can’t be monarchy because the king/queen/emperor/pharaoh has all of the power</a:t>
            </a:r>
          </a:p>
          <a:p>
            <a:pPr algn="ctr"/>
            <a:endParaRPr lang="en-US" dirty="0" smtClean="0"/>
          </a:p>
          <a:p>
            <a:pPr algn="ctr"/>
            <a:r>
              <a:rPr lang="en-US" dirty="0" smtClean="0"/>
              <a:t>The answer can’t be dictatorship because in a dictatorship ONE person holds all the power receiving it by force.</a:t>
            </a:r>
          </a:p>
          <a:p>
            <a:pPr algn="ctr"/>
            <a:endParaRPr lang="en-US" dirty="0" smtClean="0"/>
          </a:p>
          <a:p>
            <a:pPr algn="ctr"/>
            <a:r>
              <a:rPr lang="en-US" dirty="0" smtClean="0"/>
              <a:t>Lastly, it cannot be a plutocracy because only wealthy people have power in this system. (AND….we haven’t even learned about 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1-03-31 at 10.09.59 AM.png"/>
          <p:cNvPicPr>
            <a:picLocks noChangeAspect="1"/>
          </p:cNvPicPr>
          <p:nvPr/>
        </p:nvPicPr>
        <p:blipFill>
          <a:blip r:embed="rId2"/>
          <a:stretch>
            <a:fillRect/>
          </a:stretch>
        </p:blipFill>
        <p:spPr>
          <a:xfrm>
            <a:off x="0" y="1053618"/>
            <a:ext cx="9302216" cy="2877664"/>
          </a:xfrm>
          <a:prstGeom prst="rect">
            <a:avLst/>
          </a:prstGeom>
        </p:spPr>
      </p:pic>
      <p:sp>
        <p:nvSpPr>
          <p:cNvPr id="5" name="Vertical Scroll 4"/>
          <p:cNvSpPr/>
          <p:nvPr/>
        </p:nvSpPr>
        <p:spPr>
          <a:xfrm>
            <a:off x="2608183" y="1600200"/>
            <a:ext cx="6535818" cy="5257800"/>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correct answer is </a:t>
            </a:r>
            <a:r>
              <a:rPr lang="en-US" b="1" dirty="0" smtClean="0"/>
              <a:t>D – Theocracy</a:t>
            </a:r>
            <a:r>
              <a:rPr lang="en-US" dirty="0" smtClean="0"/>
              <a:t>.  We discussed that the prefix “Theo” is gods/logic (having to do with religion) so anytime we see “Theo” we think religion!</a:t>
            </a:r>
          </a:p>
          <a:p>
            <a:pPr algn="ctr"/>
            <a:endParaRPr lang="en-US" dirty="0" smtClean="0"/>
          </a:p>
          <a:p>
            <a:pPr algn="ctr"/>
            <a:r>
              <a:rPr lang="en-US" dirty="0" smtClean="0"/>
              <a:t>It can’t be monarchy because the power belongs to one king or queen.</a:t>
            </a:r>
          </a:p>
          <a:p>
            <a:pPr algn="ctr"/>
            <a:endParaRPr lang="en-US" dirty="0" smtClean="0"/>
          </a:p>
          <a:p>
            <a:pPr algn="ctr"/>
            <a:r>
              <a:rPr lang="en-US" dirty="0" smtClean="0"/>
              <a:t>Democracy cannot be correct because democracy is POWER TO THE PEOPLE! The people have the power.</a:t>
            </a:r>
          </a:p>
          <a:p>
            <a:pPr algn="ctr"/>
            <a:endParaRPr lang="en-US" dirty="0" smtClean="0"/>
          </a:p>
          <a:p>
            <a:pPr algn="ctr"/>
            <a:r>
              <a:rPr lang="en-US" dirty="0" smtClean="0"/>
              <a:t>The answer cannot be anarchy because (we haven’t even learned about it and an anarchy is a lawless society! (YUP! They have no laws!)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3-31 at 10.11.01 AM.png"/>
          <p:cNvPicPr>
            <a:picLocks noGrp="1" noChangeAspect="1"/>
          </p:cNvPicPr>
          <p:nvPr>
            <p:ph idx="1"/>
          </p:nvPr>
        </p:nvPicPr>
        <p:blipFill>
          <a:blip r:embed="rId2"/>
          <a:srcRect t="-63797" b="-63797"/>
          <a:stretch>
            <a:fillRect/>
          </a:stretch>
        </p:blipFill>
        <p:spPr>
          <a:xfrm>
            <a:off x="-952413" y="-1232960"/>
            <a:ext cx="9639213" cy="5301196"/>
          </a:xfrm>
        </p:spPr>
      </p:pic>
      <p:sp>
        <p:nvSpPr>
          <p:cNvPr id="5" name="Horizontal Scroll 4"/>
          <p:cNvSpPr/>
          <p:nvPr/>
        </p:nvSpPr>
        <p:spPr>
          <a:xfrm>
            <a:off x="457200" y="2867456"/>
            <a:ext cx="8229600" cy="3990544"/>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correct answer is C.  We know that Nomads travel from place to place looking for food.  The best leader for that nomadic tribe would be one who could help the tribe get the most food! If the leader knows the patterns of animal migration (or movements) they would be the best person for the job!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the government like in ancient hunter-gatherer communities?</a:t>
            </a:r>
            <a:endParaRPr lang="en-US" dirty="0"/>
          </a:p>
        </p:txBody>
      </p:sp>
      <p:sp>
        <p:nvSpPr>
          <p:cNvPr id="3" name="Content Placeholder 2"/>
          <p:cNvSpPr>
            <a:spLocks noGrp="1"/>
          </p:cNvSpPr>
          <p:nvPr>
            <p:ph idx="1"/>
          </p:nvPr>
        </p:nvSpPr>
        <p:spPr/>
        <p:txBody>
          <a:bodyPr>
            <a:normAutofit/>
          </a:bodyPr>
          <a:lstStyle/>
          <a:p>
            <a:r>
              <a:rPr lang="en-US" sz="2600" dirty="0" smtClean="0"/>
              <a:t>A. The family was the basis of government-like control</a:t>
            </a:r>
          </a:p>
          <a:p>
            <a:r>
              <a:rPr lang="en-US" sz="2600" dirty="0" smtClean="0"/>
              <a:t>B. Tribes banded together and organized federations</a:t>
            </a:r>
          </a:p>
          <a:p>
            <a:r>
              <a:rPr lang="en-US" sz="2600" dirty="0" smtClean="0"/>
              <a:t>C. Elected chiefs ran the villages</a:t>
            </a:r>
          </a:p>
          <a:p>
            <a:r>
              <a:rPr lang="en-US" sz="2600" dirty="0" smtClean="0"/>
              <a:t>D. Decisions were made in community meetings held twice a year.</a:t>
            </a:r>
            <a:endParaRPr lang="en-US" sz="2600" dirty="0"/>
          </a:p>
        </p:txBody>
      </p:sp>
      <p:sp>
        <p:nvSpPr>
          <p:cNvPr id="4" name="Horizontal Scroll 3"/>
          <p:cNvSpPr/>
          <p:nvPr/>
        </p:nvSpPr>
        <p:spPr>
          <a:xfrm>
            <a:off x="457200" y="3959821"/>
            <a:ext cx="8229600" cy="2898179"/>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 know that hunter-gatherer communities had INFORMAL government.  They had small groups.  That eliminates choice B that tribes banded together, it also eliminates C because there were no “villages” yet, and lastly it eliminates D because there were no communities to make decisions!</a:t>
            </a:r>
          </a:p>
          <a:p>
            <a:pPr algn="ctr"/>
            <a:r>
              <a:rPr lang="en-US" dirty="0" smtClean="0"/>
              <a:t/>
            </a:r>
            <a:br>
              <a:rPr lang="en-US" dirty="0" smtClean="0"/>
            </a:br>
            <a:r>
              <a:rPr lang="en-US" dirty="0" smtClean="0"/>
              <a:t>The correct answer would be A- the family was the basis of government like control! For example – your family is an informal government which means your Mom or Dad is the leader of your family, they make the rules!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Agenda</a:t>
            </a:r>
            <a:endParaRPr lang="en-US" dirty="0">
              <a:latin typeface="Cambria"/>
              <a:cs typeface="Cambria"/>
            </a:endParaRPr>
          </a:p>
        </p:txBody>
      </p:sp>
      <p:sp>
        <p:nvSpPr>
          <p:cNvPr id="3" name="Content Placeholder 2"/>
          <p:cNvSpPr>
            <a:spLocks noGrp="1"/>
          </p:cNvSpPr>
          <p:nvPr>
            <p:ph idx="1"/>
          </p:nvPr>
        </p:nvSpPr>
        <p:spPr/>
        <p:txBody>
          <a:bodyPr/>
          <a:lstStyle/>
          <a:p>
            <a:r>
              <a:rPr lang="en-US" dirty="0" smtClean="0">
                <a:latin typeface="Cambria"/>
                <a:cs typeface="Cambria"/>
              </a:rPr>
              <a:t>Reviewing the Question of the Day</a:t>
            </a:r>
          </a:p>
          <a:p>
            <a:r>
              <a:rPr lang="en-US" dirty="0" smtClean="0">
                <a:latin typeface="Cambria"/>
                <a:cs typeface="Cambria"/>
              </a:rPr>
              <a:t>What is Government?</a:t>
            </a:r>
          </a:p>
          <a:p>
            <a:r>
              <a:rPr lang="en-US" dirty="0" smtClean="0">
                <a:latin typeface="Cambria"/>
                <a:cs typeface="Cambria"/>
              </a:rPr>
              <a:t>Types of Governments</a:t>
            </a:r>
          </a:p>
          <a:p>
            <a:r>
              <a:rPr lang="en-US" dirty="0" smtClean="0">
                <a:latin typeface="Cambria"/>
                <a:cs typeface="Cambria"/>
              </a:rPr>
              <a:t>Group Practice with TCAP Questions</a:t>
            </a:r>
          </a:p>
          <a:p>
            <a:r>
              <a:rPr lang="en-US" dirty="0" smtClean="0">
                <a:latin typeface="Cambria"/>
                <a:cs typeface="Cambria"/>
              </a:rPr>
              <a:t>Independent Practice</a:t>
            </a:r>
            <a:endParaRPr lang="en-US" dirty="0">
              <a:latin typeface="Cambria"/>
              <a:cs typeface="Cambri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accent2">
                      <a:alpha val="75000"/>
                    </a:schemeClr>
                  </a:glow>
                </a:effectLst>
                <a:latin typeface="Cambria"/>
                <a:cs typeface="Cambria"/>
              </a:rPr>
              <a:t>Quiz Your Partner!</a:t>
            </a:r>
            <a:endParaRPr lang="en-US" dirty="0">
              <a:effectLst>
                <a:glow rad="101600">
                  <a:schemeClr val="accent2">
                    <a:alpha val="75000"/>
                  </a:schemeClr>
                </a:glow>
              </a:effectLst>
              <a:latin typeface="Cambria"/>
              <a:cs typeface="Cambria"/>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ambria"/>
                <a:cs typeface="Cambria"/>
              </a:rPr>
              <a:t>Same exact way we did it yesterday we are going to work to quiz our partners.  You will receive a worksheet with the questions.  </a:t>
            </a:r>
            <a:br>
              <a:rPr lang="en-US" dirty="0" smtClean="0">
                <a:latin typeface="Cambria"/>
                <a:cs typeface="Cambria"/>
              </a:rPr>
            </a:br>
            <a:r>
              <a:rPr lang="en-US" dirty="0" smtClean="0">
                <a:latin typeface="Cambria"/>
                <a:cs typeface="Cambria"/>
              </a:rPr>
              <a:t/>
            </a:r>
            <a:br>
              <a:rPr lang="en-US" dirty="0" smtClean="0">
                <a:latin typeface="Cambria"/>
                <a:cs typeface="Cambria"/>
              </a:rPr>
            </a:br>
            <a:r>
              <a:rPr lang="en-US" dirty="0" smtClean="0">
                <a:latin typeface="Cambria"/>
                <a:cs typeface="Cambria"/>
              </a:rPr>
              <a:t>As your partner the questions and then check off if they get it right/  Switch roles and do the same</a:t>
            </a:r>
          </a:p>
          <a:p>
            <a:endParaRPr lang="en-US" dirty="0" smtClean="0">
              <a:latin typeface="Cambria"/>
              <a:cs typeface="Cambria"/>
            </a:endParaRPr>
          </a:p>
          <a:p>
            <a:r>
              <a:rPr lang="en-US" dirty="0" smtClean="0">
                <a:latin typeface="Cambria"/>
                <a:cs typeface="Cambria"/>
              </a:rPr>
              <a:t>Continue quizzing until both partners have all checks!</a:t>
            </a:r>
            <a:endParaRPr lang="en-US" dirty="0">
              <a:latin typeface="Cambria"/>
              <a:cs typeface="Cambri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What is Government?</a:t>
            </a:r>
            <a:endParaRPr lang="en-US" dirty="0">
              <a:latin typeface="Cambria"/>
              <a:cs typeface="Cambria"/>
            </a:endParaRPr>
          </a:p>
        </p:txBody>
      </p:sp>
      <p:sp>
        <p:nvSpPr>
          <p:cNvPr id="3" name="Content Placeholder 2"/>
          <p:cNvSpPr>
            <a:spLocks noGrp="1"/>
          </p:cNvSpPr>
          <p:nvPr>
            <p:ph idx="1"/>
          </p:nvPr>
        </p:nvSpPr>
        <p:spPr/>
        <p:txBody>
          <a:bodyPr/>
          <a:lstStyle/>
          <a:p>
            <a:r>
              <a:rPr lang="en-US" dirty="0" smtClean="0">
                <a:latin typeface="Cambria"/>
                <a:cs typeface="Cambria"/>
              </a:rPr>
              <a:t>“I hear Ms. Landy say it all the time, but I still don’t really get what it means……..”</a:t>
            </a:r>
            <a:endParaRPr lang="en-US" dirty="0">
              <a:latin typeface="Cambria"/>
              <a:cs typeface="Cambria"/>
            </a:endParaRPr>
          </a:p>
        </p:txBody>
      </p:sp>
      <p:sp>
        <p:nvSpPr>
          <p:cNvPr id="4" name="Cloud Callout 3"/>
          <p:cNvSpPr/>
          <p:nvPr/>
        </p:nvSpPr>
        <p:spPr>
          <a:xfrm>
            <a:off x="4110277" y="3044966"/>
            <a:ext cx="2280452" cy="2416856"/>
          </a:xfrm>
          <a:prstGeom prst="cloudCallout">
            <a:avLst>
              <a:gd name="adj1" fmla="val -101073"/>
              <a:gd name="adj2" fmla="val -487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This may be you! And it’s OK- we’re going to discuss it NOW!</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Government</a:t>
            </a:r>
            <a:endParaRPr lang="en-US" dirty="0">
              <a:latin typeface="Cambria"/>
              <a:cs typeface="Cambria"/>
            </a:endParaRPr>
          </a:p>
        </p:txBody>
      </p:sp>
      <p:sp>
        <p:nvSpPr>
          <p:cNvPr id="3" name="Content Placeholder 2"/>
          <p:cNvSpPr>
            <a:spLocks noGrp="1"/>
          </p:cNvSpPr>
          <p:nvPr>
            <p:ph idx="1"/>
          </p:nvPr>
        </p:nvSpPr>
        <p:spPr/>
        <p:txBody>
          <a:bodyPr/>
          <a:lstStyle/>
          <a:p>
            <a:r>
              <a:rPr lang="en-US" dirty="0" smtClean="0">
                <a:latin typeface="Cambria"/>
                <a:cs typeface="Cambria"/>
              </a:rPr>
              <a:t>Government: The leadership in a society. </a:t>
            </a:r>
            <a:endParaRPr lang="en-US" dirty="0">
              <a:latin typeface="Cambria"/>
              <a:cs typeface="Cambria"/>
            </a:endParaRPr>
          </a:p>
        </p:txBody>
      </p:sp>
      <p:sp>
        <p:nvSpPr>
          <p:cNvPr id="4" name="Oval Callout 3"/>
          <p:cNvSpPr/>
          <p:nvPr/>
        </p:nvSpPr>
        <p:spPr>
          <a:xfrm>
            <a:off x="1597682" y="3183059"/>
            <a:ext cx="1611338" cy="1325562"/>
          </a:xfrm>
          <a:prstGeom prst="wedgeEllipseCallout">
            <a:avLst>
              <a:gd name="adj1" fmla="val 82557"/>
              <a:gd name="adj2" fmla="val -1002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Please write this down </a:t>
            </a:r>
            <a:r>
              <a:rPr lang="en-US" dirty="0" err="1" smtClean="0">
                <a:sym typeface="Wingdings"/>
              </a:rPr>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a:cs typeface="Cambria"/>
              </a:rPr>
              <a:t>There are many types of government…</a:t>
            </a:r>
            <a:endParaRPr lang="en-US" dirty="0">
              <a:latin typeface="Cambria"/>
              <a:cs typeface="Cambria"/>
            </a:endParaRPr>
          </a:p>
        </p:txBody>
      </p:sp>
      <p:sp>
        <p:nvSpPr>
          <p:cNvPr id="4" name="Content Placeholder 3"/>
          <p:cNvSpPr>
            <a:spLocks noGrp="1"/>
          </p:cNvSpPr>
          <p:nvPr>
            <p:ph idx="1"/>
          </p:nvPr>
        </p:nvSpPr>
        <p:spPr/>
        <p:txBody>
          <a:bodyPr/>
          <a:lstStyle/>
          <a:p>
            <a:endParaRPr lang="en-US" dirty="0"/>
          </a:p>
        </p:txBody>
      </p:sp>
      <p:sp>
        <p:nvSpPr>
          <p:cNvPr id="5" name="5-Point Star 4"/>
          <p:cNvSpPr/>
          <p:nvPr/>
        </p:nvSpPr>
        <p:spPr>
          <a:xfrm rot="20760978">
            <a:off x="2929" y="1817589"/>
            <a:ext cx="3571144" cy="21274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Democracy</a:t>
            </a:r>
            <a:endParaRPr lang="en-US" dirty="0"/>
          </a:p>
        </p:txBody>
      </p:sp>
      <p:sp>
        <p:nvSpPr>
          <p:cNvPr id="6" name="5-Point Star 5"/>
          <p:cNvSpPr/>
          <p:nvPr/>
        </p:nvSpPr>
        <p:spPr>
          <a:xfrm rot="1081952">
            <a:off x="5784998" y="1009396"/>
            <a:ext cx="3571144" cy="21274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Indirect</a:t>
            </a:r>
          </a:p>
          <a:p>
            <a:pPr algn="ctr"/>
            <a:r>
              <a:rPr lang="en-US" dirty="0" smtClean="0"/>
              <a:t>Democracy</a:t>
            </a:r>
            <a:endParaRPr lang="en-US" dirty="0"/>
          </a:p>
        </p:txBody>
      </p:sp>
      <p:sp>
        <p:nvSpPr>
          <p:cNvPr id="7" name="5-Point Star 6"/>
          <p:cNvSpPr/>
          <p:nvPr/>
        </p:nvSpPr>
        <p:spPr>
          <a:xfrm rot="20656750">
            <a:off x="20227" y="4286497"/>
            <a:ext cx="3571144" cy="21274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Theocracy</a:t>
            </a:r>
            <a:endParaRPr lang="en-US" dirty="0"/>
          </a:p>
        </p:txBody>
      </p:sp>
      <p:sp>
        <p:nvSpPr>
          <p:cNvPr id="8" name="5-Point Star 7"/>
          <p:cNvSpPr/>
          <p:nvPr/>
        </p:nvSpPr>
        <p:spPr>
          <a:xfrm rot="19905964">
            <a:off x="5047606" y="4355520"/>
            <a:ext cx="3571144" cy="21274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Monarchy</a:t>
            </a:r>
            <a:endParaRPr lang="en-US" dirty="0"/>
          </a:p>
        </p:txBody>
      </p:sp>
      <p:sp>
        <p:nvSpPr>
          <p:cNvPr id="9" name="5-Point Star 8"/>
          <p:cNvSpPr/>
          <p:nvPr/>
        </p:nvSpPr>
        <p:spPr>
          <a:xfrm>
            <a:off x="4223145" y="2573628"/>
            <a:ext cx="3571144" cy="21274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Republic</a:t>
            </a:r>
            <a:endParaRPr lang="en-US" dirty="0"/>
          </a:p>
        </p:txBody>
      </p:sp>
      <p:sp>
        <p:nvSpPr>
          <p:cNvPr id="10" name="5-Point Star 9"/>
          <p:cNvSpPr/>
          <p:nvPr/>
        </p:nvSpPr>
        <p:spPr>
          <a:xfrm>
            <a:off x="2986981" y="4767803"/>
            <a:ext cx="2556432" cy="16522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Formal</a:t>
            </a:r>
          </a:p>
        </p:txBody>
      </p:sp>
      <p:sp>
        <p:nvSpPr>
          <p:cNvPr id="11" name="5-Point Star 10"/>
          <p:cNvSpPr/>
          <p:nvPr/>
        </p:nvSpPr>
        <p:spPr>
          <a:xfrm rot="19761166">
            <a:off x="2838243" y="1599718"/>
            <a:ext cx="2769806" cy="16522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Informal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strVal val="#ppt_w*0.05"/>
                                          </p:val>
                                        </p:tav>
                                        <p:tav tm="100000">
                                          <p:val>
                                            <p:strVal val="#ppt_w"/>
                                          </p:val>
                                        </p:tav>
                                      </p:tavLst>
                                    </p:anim>
                                    <p:anim calcmode="lin" valueType="num">
                                      <p:cBhvr>
                                        <p:cTn id="41" dur="500" fill="hold"/>
                                        <p:tgtEl>
                                          <p:spTgt spid="8"/>
                                        </p:tgtEl>
                                        <p:attrNameLst>
                                          <p:attrName>ppt_h</p:attrName>
                                        </p:attrNameLst>
                                      </p:cBhvr>
                                      <p:tavLst>
                                        <p:tav tm="0">
                                          <p:val>
                                            <p:strVal val="#ppt_h"/>
                                          </p:val>
                                        </p:tav>
                                        <p:tav tm="100000">
                                          <p:val>
                                            <p:strVal val="#ppt_h"/>
                                          </p:val>
                                        </p:tav>
                                      </p:tavLst>
                                    </p:anim>
                                    <p:anim calcmode="lin" valueType="num">
                                      <p:cBhvr>
                                        <p:cTn id="42" dur="500" fill="hold"/>
                                        <p:tgtEl>
                                          <p:spTgt spid="8"/>
                                        </p:tgtEl>
                                        <p:attrNameLst>
                                          <p:attrName>ppt_x</p:attrName>
                                        </p:attrNameLst>
                                      </p:cBhvr>
                                      <p:tavLst>
                                        <p:tav tm="0">
                                          <p:val>
                                            <p:strVal val="#ppt_x-.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a:cs typeface="Cambria"/>
              </a:rPr>
              <a:t>We’re only going to focus on a few…</a:t>
            </a:r>
            <a:endParaRPr lang="en-US" dirty="0">
              <a:latin typeface="Cambria"/>
              <a:cs typeface="Cambria"/>
            </a:endParaRPr>
          </a:p>
        </p:txBody>
      </p:sp>
      <p:sp>
        <p:nvSpPr>
          <p:cNvPr id="3" name="Content Placeholder 2"/>
          <p:cNvSpPr>
            <a:spLocks noGrp="1"/>
          </p:cNvSpPr>
          <p:nvPr>
            <p:ph idx="1"/>
          </p:nvPr>
        </p:nvSpPr>
        <p:spPr/>
        <p:txBody>
          <a:bodyPr>
            <a:normAutofit lnSpcReduction="10000"/>
          </a:bodyPr>
          <a:lstStyle/>
          <a:p>
            <a:r>
              <a:rPr lang="en-US" dirty="0" smtClean="0">
                <a:latin typeface="Cambria"/>
                <a:cs typeface="Cambria"/>
              </a:rPr>
              <a:t>We are going to focus on the following types of government:</a:t>
            </a:r>
          </a:p>
          <a:p>
            <a:pPr lvl="1"/>
            <a:r>
              <a:rPr lang="en-US" dirty="0" smtClean="0">
                <a:effectLst>
                  <a:glow rad="101600">
                    <a:schemeClr val="accent3">
                      <a:alpha val="75000"/>
                    </a:schemeClr>
                  </a:glow>
                </a:effectLst>
                <a:latin typeface="Chalkboard"/>
                <a:cs typeface="Chalkboard"/>
              </a:rPr>
              <a:t>Formal Government</a:t>
            </a:r>
          </a:p>
          <a:p>
            <a:pPr lvl="1"/>
            <a:r>
              <a:rPr lang="en-US" dirty="0" smtClean="0">
                <a:effectLst>
                  <a:glow rad="101600">
                    <a:schemeClr val="accent3">
                      <a:alpha val="75000"/>
                    </a:schemeClr>
                  </a:glow>
                </a:effectLst>
                <a:latin typeface="Chalkboard"/>
                <a:cs typeface="Chalkboard"/>
              </a:rPr>
              <a:t>Informal Government</a:t>
            </a:r>
          </a:p>
          <a:p>
            <a:pPr lvl="1"/>
            <a:r>
              <a:rPr lang="en-US" dirty="0" smtClean="0">
                <a:effectLst>
                  <a:glow rad="101600">
                    <a:schemeClr val="accent3">
                      <a:alpha val="75000"/>
                    </a:schemeClr>
                  </a:glow>
                </a:effectLst>
                <a:latin typeface="Chalkboard"/>
                <a:cs typeface="Chalkboard"/>
              </a:rPr>
              <a:t>Indirect Democracy</a:t>
            </a:r>
          </a:p>
          <a:p>
            <a:pPr lvl="1"/>
            <a:r>
              <a:rPr lang="en-US" dirty="0" smtClean="0">
                <a:effectLst>
                  <a:glow rad="101600">
                    <a:schemeClr val="accent3">
                      <a:alpha val="75000"/>
                    </a:schemeClr>
                  </a:glow>
                </a:effectLst>
                <a:latin typeface="Chalkboard"/>
                <a:cs typeface="Chalkboard"/>
              </a:rPr>
              <a:t>Direct Democracy</a:t>
            </a:r>
          </a:p>
          <a:p>
            <a:pPr lvl="1"/>
            <a:r>
              <a:rPr lang="en-US" dirty="0" smtClean="0">
                <a:effectLst>
                  <a:glow rad="101600">
                    <a:schemeClr val="accent3">
                      <a:alpha val="75000"/>
                    </a:schemeClr>
                  </a:glow>
                </a:effectLst>
                <a:latin typeface="Chalkboard"/>
                <a:cs typeface="Chalkboard"/>
              </a:rPr>
              <a:t>Monarchy</a:t>
            </a:r>
          </a:p>
          <a:p>
            <a:pPr lvl="1"/>
            <a:r>
              <a:rPr lang="en-US" dirty="0" smtClean="0">
                <a:effectLst>
                  <a:glow rad="101600">
                    <a:schemeClr val="accent3">
                      <a:alpha val="75000"/>
                    </a:schemeClr>
                  </a:glow>
                </a:effectLst>
                <a:latin typeface="Chalkboard"/>
                <a:cs typeface="Chalkboard"/>
              </a:rPr>
              <a:t>Republic</a:t>
            </a:r>
          </a:p>
          <a:p>
            <a:pPr lvl="1"/>
            <a:r>
              <a:rPr lang="en-US" dirty="0" smtClean="0">
                <a:effectLst>
                  <a:glow rad="101600">
                    <a:schemeClr val="accent3">
                      <a:alpha val="75000"/>
                    </a:schemeClr>
                  </a:glow>
                </a:effectLst>
                <a:latin typeface="Chalkboard"/>
                <a:cs typeface="Chalkboard"/>
              </a:rPr>
              <a:t>Theocracy</a:t>
            </a:r>
          </a:p>
          <a:p>
            <a:pPr lvl="1"/>
            <a:endParaRPr lang="en-US" dirty="0">
              <a:latin typeface="Cambria"/>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Informal Government</a:t>
            </a:r>
            <a:endParaRPr lang="en-US" dirty="0">
              <a:latin typeface="Cambria"/>
              <a:cs typeface="Cambria"/>
            </a:endParaRPr>
          </a:p>
        </p:txBody>
      </p:sp>
      <p:sp>
        <p:nvSpPr>
          <p:cNvPr id="3" name="Content Placeholder 2"/>
          <p:cNvSpPr>
            <a:spLocks noGrp="1"/>
          </p:cNvSpPr>
          <p:nvPr>
            <p:ph idx="1"/>
          </p:nvPr>
        </p:nvSpPr>
        <p:spPr/>
        <p:txBody>
          <a:bodyPr/>
          <a:lstStyle/>
          <a:p>
            <a:r>
              <a:rPr lang="en-US" b="1" dirty="0" smtClean="0">
                <a:latin typeface="Cambria"/>
                <a:cs typeface="Cambria"/>
              </a:rPr>
              <a:t>Informal Government:</a:t>
            </a:r>
            <a:r>
              <a:rPr lang="en-US" dirty="0" smtClean="0">
                <a:latin typeface="Cambria"/>
                <a:cs typeface="Cambria"/>
              </a:rPr>
              <a:t> government that rules over </a:t>
            </a:r>
            <a:r>
              <a:rPr lang="en-US" sz="2200" u="sng" dirty="0" smtClean="0">
                <a:latin typeface="Cambria"/>
                <a:cs typeface="Cambria"/>
              </a:rPr>
              <a:t>small</a:t>
            </a:r>
            <a:r>
              <a:rPr lang="en-US" dirty="0" smtClean="0">
                <a:latin typeface="Cambria"/>
                <a:cs typeface="Cambria"/>
              </a:rPr>
              <a:t> groups of people.</a:t>
            </a:r>
          </a:p>
          <a:p>
            <a:pPr lvl="1"/>
            <a:r>
              <a:rPr lang="en-US" dirty="0" smtClean="0">
                <a:latin typeface="Cambria"/>
                <a:cs typeface="Cambria"/>
              </a:rPr>
              <a:t>Example: Early Humans had an informal government, they lived in small groups and would elect the best type of hunter or wisest leader.</a:t>
            </a:r>
            <a:endParaRPr lang="en-US" dirty="0">
              <a:latin typeface="Cambria"/>
              <a:cs typeface="Cambria"/>
            </a:endParaRPr>
          </a:p>
        </p:txBody>
      </p:sp>
      <p:sp>
        <p:nvSpPr>
          <p:cNvPr id="4" name="Rounded Rectangular Callout 3"/>
          <p:cNvSpPr/>
          <p:nvPr/>
        </p:nvSpPr>
        <p:spPr>
          <a:xfrm>
            <a:off x="2253142" y="4915640"/>
            <a:ext cx="1584027" cy="805618"/>
          </a:xfrm>
          <a:prstGeom prst="wedgeRoundRectCallout">
            <a:avLst>
              <a:gd name="adj1" fmla="val -25143"/>
              <a:gd name="adj2" fmla="val -13241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Please write this.</a:t>
            </a:r>
            <a:endParaRPr lang="en-US" dirty="0"/>
          </a:p>
        </p:txBody>
      </p:sp>
      <p:pic>
        <p:nvPicPr>
          <p:cNvPr id="5" name="Picture 4"/>
          <p:cNvPicPr>
            <a:picLocks noChangeAspect="1"/>
          </p:cNvPicPr>
          <p:nvPr/>
        </p:nvPicPr>
        <p:blipFill>
          <a:blip r:embed="rId2"/>
          <a:stretch>
            <a:fillRect/>
          </a:stretch>
        </p:blipFill>
        <p:spPr>
          <a:xfrm>
            <a:off x="4813588" y="4359110"/>
            <a:ext cx="3517900" cy="231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Formal Government</a:t>
            </a:r>
            <a:endParaRPr lang="en-US" dirty="0">
              <a:latin typeface="Cambria"/>
              <a:cs typeface="Cambria"/>
            </a:endParaRPr>
          </a:p>
        </p:txBody>
      </p:sp>
      <p:sp>
        <p:nvSpPr>
          <p:cNvPr id="3" name="Content Placeholder 2"/>
          <p:cNvSpPr>
            <a:spLocks noGrp="1"/>
          </p:cNvSpPr>
          <p:nvPr>
            <p:ph idx="1"/>
          </p:nvPr>
        </p:nvSpPr>
        <p:spPr/>
        <p:txBody>
          <a:bodyPr/>
          <a:lstStyle/>
          <a:p>
            <a:r>
              <a:rPr lang="en-US" b="1" dirty="0" smtClean="0">
                <a:latin typeface="Cambria"/>
                <a:cs typeface="Cambria"/>
              </a:rPr>
              <a:t>Formal Government: </a:t>
            </a:r>
            <a:r>
              <a:rPr lang="en-US" dirty="0" smtClean="0">
                <a:latin typeface="Cambria"/>
                <a:cs typeface="Cambria"/>
              </a:rPr>
              <a:t>government that rules over </a:t>
            </a:r>
            <a:r>
              <a:rPr lang="en-US" sz="4800" u="sng" dirty="0" smtClean="0">
                <a:latin typeface="Cambria"/>
                <a:cs typeface="Cambria"/>
              </a:rPr>
              <a:t>LARGE</a:t>
            </a:r>
            <a:r>
              <a:rPr lang="en-US" dirty="0" smtClean="0">
                <a:latin typeface="Cambria"/>
                <a:cs typeface="Cambria"/>
              </a:rPr>
              <a:t> groups of people.</a:t>
            </a:r>
          </a:p>
          <a:p>
            <a:pPr lvl="1"/>
            <a:r>
              <a:rPr lang="en-US" dirty="0" smtClean="0">
                <a:latin typeface="Cambria"/>
                <a:cs typeface="Cambria"/>
              </a:rPr>
              <a:t>Example: In Babylon Hammurabi was the King.  Hammurabi ruled over the entire Babylonian city-state (</a:t>
            </a:r>
            <a:r>
              <a:rPr lang="en-US" i="1" dirty="0" smtClean="0">
                <a:latin typeface="Cambria"/>
                <a:cs typeface="Cambria"/>
              </a:rPr>
              <a:t>this is a large area!)</a:t>
            </a:r>
            <a:endParaRPr lang="en-US" dirty="0">
              <a:latin typeface="Cambria"/>
              <a:cs typeface="Cambria"/>
            </a:endParaRPr>
          </a:p>
        </p:txBody>
      </p:sp>
      <p:sp>
        <p:nvSpPr>
          <p:cNvPr id="4" name="Rounded Rectangular Callout 3"/>
          <p:cNvSpPr/>
          <p:nvPr/>
        </p:nvSpPr>
        <p:spPr>
          <a:xfrm>
            <a:off x="2253142" y="4915640"/>
            <a:ext cx="1584027" cy="805618"/>
          </a:xfrm>
          <a:prstGeom prst="wedgeRoundRectCallout">
            <a:avLst>
              <a:gd name="adj1" fmla="val -25143"/>
              <a:gd name="adj2" fmla="val -13241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Please write this.</a:t>
            </a:r>
            <a:endParaRPr lang="en-US" dirty="0"/>
          </a:p>
        </p:txBody>
      </p:sp>
      <p:pic>
        <p:nvPicPr>
          <p:cNvPr id="5" name="Picture 4"/>
          <p:cNvPicPr>
            <a:picLocks noChangeAspect="1"/>
          </p:cNvPicPr>
          <p:nvPr/>
        </p:nvPicPr>
        <p:blipFill>
          <a:blip r:embed="rId2"/>
          <a:stretch>
            <a:fillRect/>
          </a:stretch>
        </p:blipFill>
        <p:spPr>
          <a:xfrm>
            <a:off x="4663684" y="4400458"/>
            <a:ext cx="2487767" cy="22896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Monarchy</a:t>
            </a:r>
            <a:endParaRPr lang="en-US" dirty="0">
              <a:latin typeface="Cambria"/>
              <a:cs typeface="Cambria"/>
            </a:endParaRPr>
          </a:p>
        </p:txBody>
      </p:sp>
      <p:sp>
        <p:nvSpPr>
          <p:cNvPr id="3" name="Content Placeholder 2"/>
          <p:cNvSpPr>
            <a:spLocks noGrp="1"/>
          </p:cNvSpPr>
          <p:nvPr>
            <p:ph idx="1"/>
          </p:nvPr>
        </p:nvSpPr>
        <p:spPr/>
        <p:txBody>
          <a:bodyPr/>
          <a:lstStyle/>
          <a:p>
            <a:r>
              <a:rPr lang="en-US" b="1" dirty="0" smtClean="0">
                <a:latin typeface="Cambria"/>
                <a:cs typeface="Cambria"/>
              </a:rPr>
              <a:t>Monarchy: </a:t>
            </a:r>
            <a:r>
              <a:rPr lang="en-US" dirty="0" smtClean="0">
                <a:latin typeface="Cambria"/>
                <a:cs typeface="Cambria"/>
              </a:rPr>
              <a:t>one ruler in charge who receives their power through heredity.</a:t>
            </a:r>
          </a:p>
          <a:p>
            <a:pPr lvl="1"/>
            <a:r>
              <a:rPr lang="en-US" dirty="0" smtClean="0">
                <a:latin typeface="Cambria"/>
                <a:cs typeface="Cambria"/>
              </a:rPr>
              <a:t>Example: Ramses II (of Egypt) was a Monarch.  He was one ruler who received his rule when his father died.</a:t>
            </a:r>
          </a:p>
          <a:p>
            <a:endParaRPr lang="en-US" dirty="0"/>
          </a:p>
        </p:txBody>
      </p:sp>
      <p:sp>
        <p:nvSpPr>
          <p:cNvPr id="5" name="Rounded Rectangular Callout 4"/>
          <p:cNvSpPr/>
          <p:nvPr/>
        </p:nvSpPr>
        <p:spPr>
          <a:xfrm>
            <a:off x="2253142" y="4915640"/>
            <a:ext cx="1584027" cy="805618"/>
          </a:xfrm>
          <a:prstGeom prst="wedgeRoundRectCallout">
            <a:avLst>
              <a:gd name="adj1" fmla="val -25143"/>
              <a:gd name="adj2" fmla="val -13241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Please write this.</a:t>
            </a:r>
            <a:endParaRPr lang="en-US" dirty="0"/>
          </a:p>
        </p:txBody>
      </p:sp>
      <p:pic>
        <p:nvPicPr>
          <p:cNvPr id="6" name="Picture 5"/>
          <p:cNvPicPr>
            <a:picLocks noChangeAspect="1"/>
          </p:cNvPicPr>
          <p:nvPr/>
        </p:nvPicPr>
        <p:blipFill>
          <a:blip r:embed="rId2"/>
          <a:stretch>
            <a:fillRect/>
          </a:stretch>
        </p:blipFill>
        <p:spPr>
          <a:xfrm>
            <a:off x="5163081" y="3860800"/>
            <a:ext cx="2641600" cy="299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TotalTime>
  <Words>1101</Words>
  <Application>Microsoft Macintosh PowerPoint</Application>
  <PresentationFormat>On-screen Show (4:3)</PresentationFormat>
  <Paragraphs>97</Paragraphs>
  <Slides>20</Slides>
  <Notes>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Types of Government</vt:lpstr>
      <vt:lpstr>Agenda</vt:lpstr>
      <vt:lpstr>What is Government?</vt:lpstr>
      <vt:lpstr>Government</vt:lpstr>
      <vt:lpstr>There are many types of government…</vt:lpstr>
      <vt:lpstr>We’re only going to focus on a few…</vt:lpstr>
      <vt:lpstr>Informal Government</vt:lpstr>
      <vt:lpstr>Formal Government</vt:lpstr>
      <vt:lpstr>Monarchy</vt:lpstr>
      <vt:lpstr>Indirect vs. Direct Democracy</vt:lpstr>
      <vt:lpstr>Republic</vt:lpstr>
      <vt:lpstr>Theocracy</vt:lpstr>
      <vt:lpstr>Group Practice With TCAP  Questions!  *Your teacher will read the questions and give you 20 seconds to come up with an answer, we will then poll the class to see how we did and go over the correct answers!</vt:lpstr>
      <vt:lpstr>Slide 14</vt:lpstr>
      <vt:lpstr>Slide 15</vt:lpstr>
      <vt:lpstr>Slide 16</vt:lpstr>
      <vt:lpstr>Slide 17</vt:lpstr>
      <vt:lpstr>Slide 18</vt:lpstr>
      <vt:lpstr>What was the government like in ancient hunter-gatherer communities?</vt:lpstr>
      <vt:lpstr>Quiz Your Partner!</vt:lpstr>
    </vt:vector>
  </TitlesOfParts>
  <Company>Power Center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Government</dc:title>
  <dc:creator>Traci Landy</dc:creator>
  <cp:lastModifiedBy>Anne McGuirk</cp:lastModifiedBy>
  <cp:revision>4</cp:revision>
  <dcterms:created xsi:type="dcterms:W3CDTF">2011-04-06T12:20:18Z</dcterms:created>
  <dcterms:modified xsi:type="dcterms:W3CDTF">2011-04-06T12:20:24Z</dcterms:modified>
</cp:coreProperties>
</file>