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23"/>
  </p:notesMasterIdLst>
  <p:sldIdLst>
    <p:sldId id="256" r:id="rId2"/>
    <p:sldId id="271" r:id="rId3"/>
    <p:sldId id="257" r:id="rId4"/>
    <p:sldId id="258" r:id="rId5"/>
    <p:sldId id="259" r:id="rId6"/>
    <p:sldId id="275" r:id="rId7"/>
    <p:sldId id="276" r:id="rId8"/>
    <p:sldId id="260" r:id="rId9"/>
    <p:sldId id="262" r:id="rId10"/>
    <p:sldId id="263" r:id="rId11"/>
    <p:sldId id="268" r:id="rId12"/>
    <p:sldId id="272" r:id="rId13"/>
    <p:sldId id="269" r:id="rId14"/>
    <p:sldId id="261" r:id="rId15"/>
    <p:sldId id="264" r:id="rId16"/>
    <p:sldId id="273" r:id="rId17"/>
    <p:sldId id="265" r:id="rId18"/>
    <p:sldId id="266" r:id="rId19"/>
    <p:sldId id="274" r:id="rId20"/>
    <p:sldId id="267" r:id="rId21"/>
    <p:sldId id="27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6" d="100"/>
          <a:sy n="76" d="100"/>
        </p:scale>
        <p:origin x="-84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AC1C92-C17E-D045-8CF1-1A3FA8783207}" type="datetimeFigureOut">
              <a:rPr lang="en-US" smtClean="0"/>
              <a:pPr/>
              <a:t>4/4/11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4ADAC-1823-9C4C-BF56-A1A6BC867B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Occasionally</a:t>
            </a:r>
            <a:r>
              <a:rPr lang="en-US" baseline="0" dirty="0" smtClean="0"/>
              <a:t> is the </a:t>
            </a:r>
            <a:r>
              <a:rPr lang="en-US" b="1" i="1" baseline="0" dirty="0" smtClean="0"/>
              <a:t>opposite </a:t>
            </a:r>
            <a:r>
              <a:rPr lang="en-US" baseline="0" dirty="0" smtClean="0"/>
              <a:t>of constantly. Ordinarily is the </a:t>
            </a:r>
            <a:r>
              <a:rPr lang="en-US" b="1" i="1" baseline="0" dirty="0" smtClean="0"/>
              <a:t>opposite </a:t>
            </a:r>
            <a:r>
              <a:rPr lang="en-US" baseline="0" dirty="0" smtClean="0"/>
              <a:t>of magnificently.</a:t>
            </a:r>
            <a:endParaRPr lang="en-US" dirty="0"/>
          </a:p>
        </p:txBody>
      </p:sp>
      <p:sp>
        <p:nvSpPr>
          <p:cNvPr id="4" name="Slide Number Placeholder 3"/>
          <p:cNvSpPr>
            <a:spLocks noGrp="1"/>
          </p:cNvSpPr>
          <p:nvPr>
            <p:ph type="sldNum" sz="quarter" idx="10"/>
          </p:nvPr>
        </p:nvSpPr>
        <p:spPr/>
        <p:txBody>
          <a:bodyPr/>
          <a:lstStyle/>
          <a:p>
            <a:fld id="{DC54ADAC-1823-9C4C-BF56-A1A6BC867B2E}"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1" indent="-342900">
              <a:buNone/>
            </a:pPr>
            <a:r>
              <a:rPr lang="en-US" sz="2162" dirty="0" smtClean="0"/>
              <a:t>Step 1: Determine the relationship between the first pair of words</a:t>
            </a:r>
          </a:p>
          <a:p>
            <a:pPr>
              <a:buNone/>
            </a:pPr>
            <a:r>
              <a:rPr lang="en-US" sz="2162" dirty="0" smtClean="0"/>
              <a:t>Step 2: Select the answer choice that has the same relationship as the first pair of words</a:t>
            </a:r>
          </a:p>
          <a:p>
            <a:endParaRPr lang="en-US" dirty="0"/>
          </a:p>
        </p:txBody>
      </p:sp>
      <p:sp>
        <p:nvSpPr>
          <p:cNvPr id="4" name="Slide Number Placeholder 3"/>
          <p:cNvSpPr>
            <a:spLocks noGrp="1"/>
          </p:cNvSpPr>
          <p:nvPr>
            <p:ph type="sldNum" sz="quarter" idx="10"/>
          </p:nvPr>
        </p:nvSpPr>
        <p:spPr/>
        <p:txBody>
          <a:bodyPr/>
          <a:lstStyle/>
          <a:p>
            <a:fld id="{DC54ADAC-1823-9C4C-BF56-A1A6BC867B2E}"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use</a:t>
            </a:r>
            <a:r>
              <a:rPr lang="en-US" baseline="0" dirty="0" smtClean="0"/>
              <a:t> a can opener to open a can and you use a key to open a lock</a:t>
            </a:r>
            <a:endParaRPr lang="en-US" dirty="0"/>
          </a:p>
        </p:txBody>
      </p:sp>
      <p:sp>
        <p:nvSpPr>
          <p:cNvPr id="4" name="Slide Number Placeholder 3"/>
          <p:cNvSpPr>
            <a:spLocks noGrp="1"/>
          </p:cNvSpPr>
          <p:nvPr>
            <p:ph type="sldNum" sz="quarter" idx="10"/>
          </p:nvPr>
        </p:nvSpPr>
        <p:spPr/>
        <p:txBody>
          <a:bodyPr/>
          <a:lstStyle/>
          <a:p>
            <a:fld id="{DC54ADAC-1823-9C4C-BF56-A1A6BC867B2E}"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196522DC-999C-8A48-BBB9-D8C3D7EFDA87}" type="datetimeFigureOut">
              <a:rPr lang="en-US" smtClean="0"/>
              <a:pPr/>
              <a:t>4/4/11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5FB46C70-D28B-5449-9668-870ABE7D27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522DC-999C-8A48-BBB9-D8C3D7EFDA87}" type="datetimeFigureOut">
              <a:rPr lang="en-US" smtClean="0"/>
              <a:pPr/>
              <a:t>4/4/11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6C70-D28B-5449-9668-870ABE7D27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522DC-999C-8A48-BBB9-D8C3D7EFDA87}" type="datetimeFigureOut">
              <a:rPr lang="en-US" smtClean="0"/>
              <a:pPr/>
              <a:t>4/4/11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6C70-D28B-5449-9668-870ABE7D27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6522DC-999C-8A48-BBB9-D8C3D7EFDA87}" type="datetimeFigureOut">
              <a:rPr lang="en-US" smtClean="0"/>
              <a:pPr/>
              <a:t>4/4/11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6C70-D28B-5449-9668-870ABE7D27B1}"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96522DC-999C-8A48-BBB9-D8C3D7EFDA87}" type="datetimeFigureOut">
              <a:rPr lang="en-US" smtClean="0"/>
              <a:pPr/>
              <a:t>4/4/11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46C70-D28B-5449-9668-870ABE7D27B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6522DC-999C-8A48-BBB9-D8C3D7EFDA87}" type="datetimeFigureOut">
              <a:rPr lang="en-US" smtClean="0"/>
              <a:pPr/>
              <a:t>4/4/11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46C70-D28B-5449-9668-870ABE7D27B1}"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6522DC-999C-8A48-BBB9-D8C3D7EFDA87}" type="datetimeFigureOut">
              <a:rPr lang="en-US" smtClean="0"/>
              <a:pPr/>
              <a:t>4/4/11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B46C70-D28B-5449-9668-870ABE7D27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96522DC-999C-8A48-BBB9-D8C3D7EFDA87}" type="datetimeFigureOut">
              <a:rPr lang="en-US" smtClean="0"/>
              <a:pPr/>
              <a:t>4/4/11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B46C70-D28B-5449-9668-870ABE7D27B1}"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22DC-999C-8A48-BBB9-D8C3D7EFDA87}" type="datetimeFigureOut">
              <a:rPr lang="en-US" smtClean="0"/>
              <a:pPr/>
              <a:t>4/4/11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B46C70-D28B-5449-9668-870ABE7D27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96522DC-999C-8A48-BBB9-D8C3D7EFDA87}" type="datetimeFigureOut">
              <a:rPr lang="en-US" smtClean="0"/>
              <a:pPr/>
              <a:t>4/4/11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B46C70-D28B-5449-9668-870ABE7D27B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196522DC-999C-8A48-BBB9-D8C3D7EFDA87}" type="datetimeFigureOut">
              <a:rPr lang="en-US" smtClean="0"/>
              <a:pPr/>
              <a:t>4/4/11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FB46C70-D28B-5449-9668-870ABE7D27B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96522DC-999C-8A48-BBB9-D8C3D7EFDA87}" type="datetimeFigureOut">
              <a:rPr lang="en-US" smtClean="0"/>
              <a:pPr/>
              <a:t>4/4/11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5FB46C70-D28B-5449-9668-870ABE7D27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NUL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7800"/>
            <a:ext cx="7772400" cy="1229843"/>
          </a:xfrm>
        </p:spPr>
        <p:txBody>
          <a:bodyPr/>
          <a:lstStyle/>
          <a:p>
            <a:r>
              <a:rPr lang="en-US" dirty="0" smtClean="0"/>
              <a:t>Analogies</a:t>
            </a:r>
            <a:endParaRPr lang="en-US" dirty="0"/>
          </a:p>
        </p:txBody>
      </p:sp>
      <p:sp>
        <p:nvSpPr>
          <p:cNvPr id="3" name="Subtitle 2"/>
          <p:cNvSpPr>
            <a:spLocks noGrp="1"/>
          </p:cNvSpPr>
          <p:nvPr>
            <p:ph type="subTitle" idx="1"/>
          </p:nvPr>
        </p:nvSpPr>
        <p:spPr>
          <a:xfrm>
            <a:off x="685799" y="2617509"/>
            <a:ext cx="7957669" cy="2199196"/>
          </a:xfrm>
        </p:spPr>
        <p:txBody>
          <a:bodyPr>
            <a:normAutofit lnSpcReduction="10000"/>
          </a:bodyPr>
          <a:lstStyle/>
          <a:p>
            <a:pPr algn="ctr"/>
            <a:r>
              <a:rPr lang="en-US" dirty="0" smtClean="0"/>
              <a:t>601.5.5-Select the correct word or phrase to   complete an analogy</a:t>
            </a:r>
          </a:p>
          <a:p>
            <a:pPr algn="ctr"/>
            <a:endParaRPr lang="en-US" dirty="0" smtClean="0"/>
          </a:p>
          <a:p>
            <a:r>
              <a:rPr lang="en-US" dirty="0" smtClean="0"/>
              <a:t>March Madness Week 5</a:t>
            </a:r>
          </a:p>
          <a:p>
            <a:r>
              <a:rPr lang="en-US" dirty="0" smtClean="0"/>
              <a:t>April 4,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Most analogies will have a passage that you will </a:t>
            </a:r>
            <a:r>
              <a:rPr lang="en-US" i="1" u="sng" dirty="0" smtClean="0"/>
              <a:t>need</a:t>
            </a:r>
            <a:r>
              <a:rPr lang="en-US" dirty="0" smtClean="0"/>
              <a:t> to read in order to complete the analogy</a:t>
            </a:r>
          </a:p>
          <a:p>
            <a:r>
              <a:rPr lang="en-US" dirty="0" smtClean="0"/>
              <a:t>It is important to read the passage to understand how the details are related in the story in order to complete the analogy</a:t>
            </a:r>
          </a:p>
          <a:p>
            <a:r>
              <a:rPr lang="en-US" dirty="0" smtClean="0"/>
              <a:t>Remember the 2 steps!!</a:t>
            </a:r>
          </a:p>
          <a:p>
            <a:pPr lvl="1"/>
            <a:r>
              <a:rPr lang="en-US" dirty="0" smtClean="0"/>
              <a:t>What are they??</a:t>
            </a:r>
            <a:endParaRPr lang="en-US" dirty="0"/>
          </a:p>
        </p:txBody>
      </p:sp>
      <p:sp>
        <p:nvSpPr>
          <p:cNvPr id="2" name="Title 1"/>
          <p:cNvSpPr>
            <a:spLocks noGrp="1"/>
          </p:cNvSpPr>
          <p:nvPr>
            <p:ph type="title"/>
          </p:nvPr>
        </p:nvSpPr>
        <p:spPr/>
        <p:txBody>
          <a:bodyPr/>
          <a:lstStyle/>
          <a:p>
            <a:r>
              <a:rPr lang="en-US" dirty="0" smtClean="0"/>
              <a:t>On TCAP…</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94099"/>
            <a:ext cx="8229600" cy="5242753"/>
          </a:xfrm>
        </p:spPr>
        <p:txBody>
          <a:bodyPr>
            <a:normAutofit fontScale="32500" lnSpcReduction="20000"/>
          </a:bodyPr>
          <a:lstStyle/>
          <a:p>
            <a:pPr>
              <a:buNone/>
            </a:pPr>
            <a:r>
              <a:rPr lang="en-US" sz="5846" dirty="0" smtClean="0"/>
              <a:t>	For the countries lying within the tropics and many other parts of the globe, sunburn that leads to skin cancer is the cause of great concern. New Zealand has one of the highest rates of skin cancer in the world. One cause of this is the shrinking level of protective ozone in the earth's atmosphere. The drop in ozone, believed to be caused by a "hole," or thinning, in the ozone layer over Antarctica, means more of the sun's harmful ultraviolet rays reach the earth's surface. The government of New Zealand issues frequent sunburn warnings, instructing its citizens that it is dangerous to remain in the sun for more than 15 minutes during the heat of summer.</a:t>
            </a:r>
          </a:p>
          <a:p>
            <a:pPr>
              <a:buNone/>
            </a:pPr>
            <a:r>
              <a:rPr lang="en-US" dirty="0" smtClean="0"/>
              <a:t>	</a:t>
            </a:r>
          </a:p>
          <a:p>
            <a:pPr>
              <a:buNone/>
            </a:pPr>
            <a:r>
              <a:rPr lang="en-US" sz="4923" dirty="0"/>
              <a:t>	</a:t>
            </a:r>
            <a:r>
              <a:rPr lang="en-US" sz="4923" dirty="0" smtClean="0"/>
              <a:t>Based on the information in the selection, which of the following relationships is most similar to the relationship below?</a:t>
            </a:r>
            <a:br>
              <a:rPr lang="en-US" sz="4923" dirty="0" smtClean="0"/>
            </a:br>
            <a:r>
              <a:rPr lang="en-US" sz="4923" dirty="0" smtClean="0"/>
              <a:t/>
            </a:r>
            <a:br>
              <a:rPr lang="en-US" sz="4923" dirty="0" smtClean="0"/>
            </a:br>
            <a:r>
              <a:rPr lang="en-US" sz="4923" b="1" dirty="0" smtClean="0"/>
              <a:t>sunburn : skin cancer</a:t>
            </a:r>
            <a:endParaRPr lang="en-US" sz="4923" dirty="0" smtClean="0"/>
          </a:p>
          <a:p>
            <a:pPr>
              <a:buNone/>
            </a:pPr>
            <a:endParaRPr lang="en-US" sz="3789" i="1" dirty="0" smtClean="0"/>
          </a:p>
          <a:p>
            <a:pPr marL="770382" lvl="1" indent="-514350">
              <a:buAutoNum type="alphaUcPeriod"/>
            </a:pPr>
            <a:r>
              <a:rPr lang="en-US" sz="4523" dirty="0" smtClean="0"/>
              <a:t>hole : ozone layer </a:t>
            </a:r>
          </a:p>
          <a:p>
            <a:pPr marL="770382" lvl="1" indent="-514350">
              <a:buAutoNum type="alphaUcPeriod"/>
            </a:pPr>
            <a:r>
              <a:rPr lang="en-US" sz="4523" dirty="0" smtClean="0"/>
              <a:t>damaged ozone layer : sunburn</a:t>
            </a:r>
          </a:p>
          <a:p>
            <a:pPr marL="770382" lvl="1" indent="-514350">
              <a:buAutoNum type="alphaUcPeriod"/>
            </a:pPr>
            <a:r>
              <a:rPr lang="en-US" sz="4523" dirty="0" smtClean="0"/>
              <a:t>ultraviolet rays : surface </a:t>
            </a:r>
          </a:p>
          <a:p>
            <a:pPr marL="770382" lvl="1" indent="-514350">
              <a:buAutoNum type="alphaUcPeriod"/>
            </a:pPr>
            <a:r>
              <a:rPr lang="en-US" sz="4523" dirty="0" smtClean="0"/>
              <a:t>frequent sunburn : warnings</a:t>
            </a:r>
          </a:p>
          <a:p>
            <a:endParaRPr lang="en-US" dirty="0"/>
          </a:p>
        </p:txBody>
      </p:sp>
      <p:sp>
        <p:nvSpPr>
          <p:cNvPr id="2" name="Title 1"/>
          <p:cNvSpPr>
            <a:spLocks noGrp="1"/>
          </p:cNvSpPr>
          <p:nvPr>
            <p:ph type="title"/>
          </p:nvPr>
        </p:nvSpPr>
        <p:spPr>
          <a:xfrm>
            <a:off x="457200" y="274638"/>
            <a:ext cx="8229600" cy="619461"/>
          </a:xfrm>
        </p:spPr>
        <p:txBody>
          <a:bodyPr>
            <a:noAutofit/>
          </a:bodyPr>
          <a:lstStyle/>
          <a:p>
            <a:pPr algn="ctr"/>
            <a:r>
              <a:rPr lang="en-US" sz="2600" dirty="0" smtClean="0"/>
              <a:t>Let’s Practice</a:t>
            </a:r>
            <a:endParaRPr lang="en-US"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58888"/>
            <a:ext cx="8229600" cy="5899111"/>
          </a:xfrm>
        </p:spPr>
        <p:txBody>
          <a:bodyPr>
            <a:normAutofit fontScale="25000" lnSpcReduction="20000"/>
          </a:bodyPr>
          <a:lstStyle/>
          <a:p>
            <a:pPr>
              <a:buNone/>
            </a:pPr>
            <a:r>
              <a:rPr lang="en-US" sz="7600" dirty="0" smtClean="0"/>
              <a:t>	For the countries lying within the tropics and many other parts of the globe, sunburn that leads to skin cancer is the cause of great concern. New Zealand has one of the highest rates of skin cancer in the world. One cause of this is the shrinking level of protective ozone in the earth's atmosphere. The drop in ozone, believed to be caused by a "hole," or thinning, in the ozone layer over Antarctica, means more of the sun's harmful ultraviolet rays reach the earth's surface. The government of New Zealand issues frequent sunburn warnings, instructing its citizens that it is dangerous to remain in the sun for more than 15 minutes during the heat of summer.</a:t>
            </a:r>
          </a:p>
          <a:p>
            <a:pPr>
              <a:buNone/>
            </a:pPr>
            <a:r>
              <a:rPr lang="en-US" dirty="0" smtClean="0"/>
              <a:t>	</a:t>
            </a:r>
          </a:p>
          <a:p>
            <a:pPr>
              <a:buNone/>
            </a:pPr>
            <a:r>
              <a:rPr lang="en-US" sz="6400" dirty="0" smtClean="0"/>
              <a:t>	Based on the information in the selection, which of the following relationships is most similar to the relationship below?</a:t>
            </a:r>
            <a:br>
              <a:rPr lang="en-US" sz="6400" dirty="0" smtClean="0"/>
            </a:br>
            <a:r>
              <a:rPr lang="en-US" sz="6400" dirty="0" smtClean="0"/>
              <a:t/>
            </a:r>
            <a:br>
              <a:rPr lang="en-US" sz="6400" dirty="0" smtClean="0"/>
            </a:br>
            <a:r>
              <a:rPr lang="en-US" sz="6400" b="1" dirty="0" smtClean="0"/>
              <a:t>sunburn : skin cancer</a:t>
            </a:r>
            <a:endParaRPr lang="en-US" sz="6400" dirty="0" smtClean="0"/>
          </a:p>
          <a:p>
            <a:pPr>
              <a:buNone/>
            </a:pPr>
            <a:endParaRPr lang="en-US" sz="6000" i="1" dirty="0" smtClean="0"/>
          </a:p>
          <a:p>
            <a:pPr marL="770382" lvl="1" indent="-514350">
              <a:buAutoNum type="alphaUcPeriod"/>
            </a:pPr>
            <a:r>
              <a:rPr lang="en-US" sz="6000" dirty="0" smtClean="0"/>
              <a:t>hole : ozone layer </a:t>
            </a:r>
          </a:p>
          <a:p>
            <a:pPr marL="770382" lvl="1" indent="-514350">
              <a:buAutoNum type="alphaUcPeriod"/>
            </a:pPr>
            <a:r>
              <a:rPr lang="en-US" sz="6000" b="1" i="1" dirty="0" smtClean="0"/>
              <a:t>damaged ozone layer : sunburn</a:t>
            </a:r>
          </a:p>
          <a:p>
            <a:pPr marL="770382" lvl="1" indent="-514350">
              <a:buAutoNum type="alphaUcPeriod"/>
            </a:pPr>
            <a:r>
              <a:rPr lang="en-US" sz="6000" dirty="0" smtClean="0"/>
              <a:t>ultraviolet rays : surface </a:t>
            </a:r>
          </a:p>
          <a:p>
            <a:pPr marL="770382" lvl="1" indent="-514350">
              <a:buAutoNum type="alphaUcPeriod"/>
            </a:pPr>
            <a:r>
              <a:rPr lang="en-US" sz="6000" dirty="0" smtClean="0"/>
              <a:t>frequent sunburn : warnings</a:t>
            </a:r>
          </a:p>
          <a:p>
            <a:endParaRPr lang="en-US" dirty="0"/>
          </a:p>
        </p:txBody>
      </p:sp>
      <p:sp>
        <p:nvSpPr>
          <p:cNvPr id="3" name="Title 2"/>
          <p:cNvSpPr>
            <a:spLocks noGrp="1"/>
          </p:cNvSpPr>
          <p:nvPr>
            <p:ph type="title"/>
          </p:nvPr>
        </p:nvSpPr>
        <p:spPr>
          <a:xfrm>
            <a:off x="457200" y="274638"/>
            <a:ext cx="8229600" cy="489882"/>
          </a:xfrm>
        </p:spPr>
        <p:txBody>
          <a:bodyPr>
            <a:noAutofit/>
          </a:bodyPr>
          <a:lstStyle/>
          <a:p>
            <a:pPr algn="ctr"/>
            <a:r>
              <a:rPr lang="en-US" sz="2600" dirty="0" smtClean="0"/>
              <a:t>Let’s Practice </a:t>
            </a:r>
            <a:endParaRPr lang="en-US"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342900" lvl="1" indent="-342900">
              <a:buNone/>
            </a:pPr>
            <a:r>
              <a:rPr lang="en-US" sz="2162" dirty="0" smtClean="0"/>
              <a:t>Step 1: Determine the relationship between the first pair of       words</a:t>
            </a:r>
          </a:p>
          <a:p>
            <a:pPr marL="742950" lvl="2" indent="-342900">
              <a:buFont typeface="Wingdings" charset="2"/>
              <a:buChar char="²"/>
            </a:pPr>
            <a:r>
              <a:rPr lang="en-US" sz="2162" dirty="0" smtClean="0"/>
              <a:t>According to the passage, </a:t>
            </a:r>
            <a:r>
              <a:rPr lang="en-US" sz="2162" u="sng" dirty="0" smtClean="0"/>
              <a:t>sunburn causes skin cancer</a:t>
            </a:r>
          </a:p>
          <a:p>
            <a:pPr marL="742950" lvl="2" indent="-342900">
              <a:buFont typeface="Wingdings" charset="2"/>
              <a:buChar char="²"/>
            </a:pPr>
            <a:endParaRPr lang="en-US" sz="2162" dirty="0" smtClean="0"/>
          </a:p>
          <a:p>
            <a:pPr marL="742950" lvl="2" indent="-342900">
              <a:buNone/>
            </a:pPr>
            <a:endParaRPr lang="en-US" sz="2162" dirty="0" smtClean="0"/>
          </a:p>
          <a:p>
            <a:pPr>
              <a:buNone/>
            </a:pPr>
            <a:r>
              <a:rPr lang="en-US" sz="2162" dirty="0" smtClean="0"/>
              <a:t>Step 2: Select the answer choice that has the same relationship as the first pair of words</a:t>
            </a:r>
          </a:p>
          <a:p>
            <a:pPr>
              <a:buNone/>
            </a:pPr>
            <a:endParaRPr lang="en-US" sz="2162" dirty="0" smtClean="0"/>
          </a:p>
          <a:p>
            <a:pPr lvl="1">
              <a:buFont typeface="Wingdings" charset="2"/>
              <a:buChar char="²"/>
            </a:pPr>
            <a:r>
              <a:rPr lang="en-US" sz="2162" dirty="0" smtClean="0"/>
              <a:t>We learned in the passage that damage to the ozone layer allows ultraviolet rays to come through and cause sunburn, </a:t>
            </a:r>
          </a:p>
          <a:p>
            <a:pPr lvl="1">
              <a:buFont typeface="Wingdings" charset="2"/>
              <a:buChar char="²"/>
            </a:pPr>
            <a:endParaRPr lang="en-US" sz="2162" dirty="0" smtClean="0"/>
          </a:p>
          <a:p>
            <a:pPr lvl="1">
              <a:buFont typeface="Wingdings" charset="2"/>
              <a:buChar char="²"/>
            </a:pPr>
            <a:r>
              <a:rPr lang="en-US" sz="2162" dirty="0" smtClean="0"/>
              <a:t>so B is the correct answer</a:t>
            </a:r>
          </a:p>
          <a:p>
            <a:pPr>
              <a:buNone/>
            </a:pPr>
            <a:endParaRPr lang="en-US" sz="2562" dirty="0" smtClean="0"/>
          </a:p>
          <a:p>
            <a:pPr>
              <a:buNone/>
            </a:pPr>
            <a:endParaRPr lang="en-US" dirty="0"/>
          </a:p>
        </p:txBody>
      </p:sp>
      <p:sp>
        <p:nvSpPr>
          <p:cNvPr id="2" name="Title 1"/>
          <p:cNvSpPr>
            <a:spLocks noGrp="1"/>
          </p:cNvSpPr>
          <p:nvPr>
            <p:ph type="title"/>
          </p:nvPr>
        </p:nvSpPr>
        <p:spPr/>
        <p:txBody>
          <a:bodyPr/>
          <a:lstStyle/>
          <a:p>
            <a:r>
              <a:rPr lang="en-US" dirty="0" smtClean="0"/>
              <a:t>Answer and Explanation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In 1795, a Frenchman named Nicolas </a:t>
            </a:r>
            <a:r>
              <a:rPr lang="en-US" dirty="0" err="1" smtClean="0"/>
              <a:t>Appert</a:t>
            </a:r>
            <a:r>
              <a:rPr lang="en-US" dirty="0" smtClean="0"/>
              <a:t> figured out that sealing food in a jar and heating it kept it fresh. A few years later, in 1810, the tin can was invented by a British man named Peter Durand and it was used to preserve foods. However, it was not until 1858 that American Ezra Warner invented the can opener! Before its invention, people needed to use a hammer and chisel to get the cans open</a:t>
            </a:r>
          </a:p>
          <a:p>
            <a:pPr>
              <a:buNone/>
            </a:pPr>
            <a:endParaRPr lang="en-US" dirty="0"/>
          </a:p>
        </p:txBody>
      </p:sp>
      <p:sp>
        <p:nvSpPr>
          <p:cNvPr id="2" name="Title 1"/>
          <p:cNvSpPr>
            <a:spLocks noGrp="1"/>
          </p:cNvSpPr>
          <p:nvPr>
            <p:ph type="title"/>
          </p:nvPr>
        </p:nvSpPr>
        <p:spPr/>
        <p:txBody>
          <a:bodyPr/>
          <a:lstStyle/>
          <a:p>
            <a:r>
              <a:rPr lang="en-US" dirty="0" smtClean="0"/>
              <a:t>Let’s Practice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9880"/>
            <a:ext cx="8229600" cy="4737411"/>
          </a:xfrm>
        </p:spPr>
        <p:txBody>
          <a:bodyPr/>
          <a:lstStyle/>
          <a:p>
            <a:pPr marL="514350" indent="-514350">
              <a:buFont typeface="+mj-lt"/>
              <a:buAutoNum type="arabicPeriod"/>
            </a:pPr>
            <a:r>
              <a:rPr lang="en-US" dirty="0" smtClean="0"/>
              <a:t>According to the passage, which of the following relationships is MOST SIMILAR to the relationship below?</a:t>
            </a:r>
          </a:p>
          <a:p>
            <a:pPr marL="514350" indent="-514350">
              <a:buNone/>
            </a:pPr>
            <a:endParaRPr lang="en-US" dirty="0" smtClean="0"/>
          </a:p>
          <a:p>
            <a:pPr marL="514350" indent="-514350">
              <a:buNone/>
            </a:pPr>
            <a:r>
              <a:rPr lang="en-US" dirty="0" smtClean="0"/>
              <a:t>	Ezra Warner: can opener : :___________</a:t>
            </a:r>
          </a:p>
          <a:p>
            <a:pPr marL="514350" indent="-514350">
              <a:buNone/>
            </a:pPr>
            <a:endParaRPr lang="en-US" dirty="0" smtClean="0"/>
          </a:p>
          <a:p>
            <a:pPr marL="514350" indent="-514350">
              <a:buFont typeface="+mj-lt"/>
              <a:buAutoNum type="alphaUcPeriod"/>
            </a:pPr>
            <a:r>
              <a:rPr lang="en-US" dirty="0" smtClean="0"/>
              <a:t>George Washington: United States</a:t>
            </a:r>
          </a:p>
          <a:p>
            <a:pPr marL="514350" indent="-514350">
              <a:buFont typeface="+mj-lt"/>
              <a:buAutoNum type="alphaUcPeriod"/>
            </a:pPr>
            <a:r>
              <a:rPr lang="en-US" dirty="0" smtClean="0"/>
              <a:t>Abraham Lincoln: slavery</a:t>
            </a:r>
          </a:p>
          <a:p>
            <a:pPr marL="514350" indent="-514350">
              <a:buFont typeface="+mj-lt"/>
              <a:buAutoNum type="alphaUcPeriod"/>
            </a:pPr>
            <a:r>
              <a:rPr lang="en-US" dirty="0" smtClean="0"/>
              <a:t>Peter Durand: tin can</a:t>
            </a:r>
          </a:p>
          <a:p>
            <a:pPr marL="514350" indent="-514350">
              <a:buFont typeface="+mj-lt"/>
              <a:buAutoNum type="alphaUcPeriod"/>
            </a:pPr>
            <a:r>
              <a:rPr lang="en-US" dirty="0" smtClean="0"/>
              <a:t>George Bush: Washington, DC</a:t>
            </a:r>
          </a:p>
          <a:p>
            <a:pPr>
              <a:buNone/>
            </a:pPr>
            <a:endParaRPr lang="en-US" dirty="0"/>
          </a:p>
        </p:txBody>
      </p:sp>
      <p:sp>
        <p:nvSpPr>
          <p:cNvPr id="2" name="Title 1"/>
          <p:cNvSpPr>
            <a:spLocks noGrp="1"/>
          </p:cNvSpPr>
          <p:nvPr>
            <p:ph type="title"/>
          </p:nvPr>
        </p:nvSpPr>
        <p:spPr>
          <a:xfrm>
            <a:off x="457200" y="274638"/>
            <a:ext cx="8229600" cy="684251"/>
          </a:xfrm>
        </p:spPr>
        <p:txBody>
          <a:bodyPr>
            <a:normAutofit fontScale="90000"/>
          </a:bodyPr>
          <a:lstStyle/>
          <a:p>
            <a:r>
              <a:rPr lang="en-US" dirty="0" smtClean="0"/>
              <a:t>Let’s Practice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a:pPr>
            <a:r>
              <a:rPr lang="en-US" dirty="0" smtClean="0"/>
              <a:t>According to the passage, which of the following relationships is MOST SIMILAR to the relationship below?</a:t>
            </a:r>
          </a:p>
          <a:p>
            <a:pPr marL="514350" indent="-514350">
              <a:buNone/>
            </a:pPr>
            <a:endParaRPr lang="en-US" dirty="0" smtClean="0"/>
          </a:p>
          <a:p>
            <a:pPr marL="514350" indent="-514350">
              <a:buNone/>
            </a:pPr>
            <a:r>
              <a:rPr lang="en-US" dirty="0" smtClean="0"/>
              <a:t>	Ezra Warner: can opener::___________</a:t>
            </a:r>
          </a:p>
          <a:p>
            <a:pPr marL="514350" indent="-514350">
              <a:buNone/>
            </a:pPr>
            <a:endParaRPr lang="en-US" dirty="0" smtClean="0"/>
          </a:p>
          <a:p>
            <a:pPr marL="514350" indent="-514350">
              <a:buFont typeface="+mj-lt"/>
              <a:buAutoNum type="alphaUcPeriod"/>
            </a:pPr>
            <a:r>
              <a:rPr lang="en-US" dirty="0" smtClean="0"/>
              <a:t>George Washington: United States</a:t>
            </a:r>
          </a:p>
          <a:p>
            <a:pPr marL="514350" indent="-514350">
              <a:buFont typeface="+mj-lt"/>
              <a:buAutoNum type="alphaUcPeriod"/>
            </a:pPr>
            <a:r>
              <a:rPr lang="en-US" dirty="0" smtClean="0"/>
              <a:t>Abraham Lincoln: slavery</a:t>
            </a:r>
          </a:p>
          <a:p>
            <a:pPr marL="514350" indent="-514350">
              <a:buFont typeface="+mj-lt"/>
              <a:buAutoNum type="alphaUcPeriod"/>
            </a:pPr>
            <a:r>
              <a:rPr lang="en-US" b="1" i="1" dirty="0" smtClean="0"/>
              <a:t>Peter Durand: tin can</a:t>
            </a:r>
          </a:p>
          <a:p>
            <a:pPr marL="514350" indent="-514350">
              <a:buFont typeface="+mj-lt"/>
              <a:buAutoNum type="alphaUcPeriod"/>
            </a:pPr>
            <a:r>
              <a:rPr lang="en-US" dirty="0" smtClean="0"/>
              <a:t>George Bush: Washington, DC</a:t>
            </a:r>
          </a:p>
          <a:p>
            <a:endParaRPr lang="en-US" dirty="0"/>
          </a:p>
        </p:txBody>
      </p:sp>
      <p:sp>
        <p:nvSpPr>
          <p:cNvPr id="3" name="Title 2"/>
          <p:cNvSpPr>
            <a:spLocks noGrp="1"/>
          </p:cNvSpPr>
          <p:nvPr>
            <p:ph type="title"/>
          </p:nvPr>
        </p:nvSpPr>
        <p:spPr>
          <a:xfrm>
            <a:off x="457200" y="274638"/>
            <a:ext cx="8229600" cy="697209"/>
          </a:xfrm>
        </p:spPr>
        <p:txBody>
          <a:bodyPr>
            <a:normAutofit fontScale="90000"/>
          </a:bodyPr>
          <a:lstStyle/>
          <a:p>
            <a:r>
              <a:rPr lang="en-US" dirty="0" smtClean="0"/>
              <a:t>Let’s Practice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14350">
              <a:buNone/>
            </a:pPr>
            <a:r>
              <a:rPr lang="en-US" dirty="0" smtClean="0"/>
              <a:t>Why?</a:t>
            </a:r>
          </a:p>
          <a:p>
            <a:pPr marL="971550" lvl="1" indent="-514350"/>
            <a:r>
              <a:rPr lang="en-US" dirty="0" smtClean="0"/>
              <a:t>According to the passage, Ezra Warner invented the can opener	</a:t>
            </a:r>
          </a:p>
          <a:p>
            <a:pPr marL="971550" lvl="1" indent="-514350"/>
            <a:r>
              <a:rPr lang="en-US" dirty="0" smtClean="0"/>
              <a:t>The answer choice that has the same relationship as the first pair of words is C</a:t>
            </a:r>
          </a:p>
          <a:p>
            <a:pPr lvl="1"/>
            <a:endParaRPr lang="en-US" dirty="0"/>
          </a:p>
        </p:txBody>
      </p:sp>
      <p:sp>
        <p:nvSpPr>
          <p:cNvPr id="2" name="Title 1"/>
          <p:cNvSpPr>
            <a:spLocks noGrp="1"/>
          </p:cNvSpPr>
          <p:nvPr>
            <p:ph type="title"/>
          </p:nvPr>
        </p:nvSpPr>
        <p:spPr/>
        <p:txBody>
          <a:bodyPr/>
          <a:lstStyle/>
          <a:p>
            <a:r>
              <a:rPr lang="en-US" dirty="0" smtClean="0"/>
              <a:t>Answer Explanation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1428"/>
            <a:ext cx="8229600" cy="4905864"/>
          </a:xfrm>
        </p:spPr>
        <p:txBody>
          <a:bodyPr>
            <a:normAutofit/>
          </a:bodyPr>
          <a:lstStyle/>
          <a:p>
            <a:pPr marL="514350" indent="-514350">
              <a:buFont typeface="+mj-lt"/>
              <a:buAutoNum type="arabicPeriod" startAt="2"/>
            </a:pPr>
            <a:r>
              <a:rPr lang="en-US" dirty="0" smtClean="0"/>
              <a:t>According to the passage, which of the following relationships is MOST SIMILAR to the relationship below?</a:t>
            </a:r>
          </a:p>
          <a:p>
            <a:pPr marL="514350" indent="-514350">
              <a:buNone/>
            </a:pPr>
            <a:endParaRPr lang="en-US" dirty="0" smtClean="0"/>
          </a:p>
          <a:p>
            <a:pPr marL="514350" indent="-514350">
              <a:buNone/>
            </a:pPr>
            <a:r>
              <a:rPr lang="en-US" dirty="0" smtClean="0"/>
              <a:t>	Tin can: Can Opener</a:t>
            </a:r>
          </a:p>
          <a:p>
            <a:pPr marL="514350" indent="-514350">
              <a:buNone/>
            </a:pPr>
            <a:endParaRPr lang="en-US" dirty="0" smtClean="0"/>
          </a:p>
          <a:p>
            <a:pPr marL="514350" indent="-514350">
              <a:buFont typeface="+mj-lt"/>
              <a:buAutoNum type="alphaUcPeriod"/>
            </a:pPr>
            <a:r>
              <a:rPr lang="en-US" dirty="0" smtClean="0"/>
              <a:t>Oven: bread</a:t>
            </a:r>
          </a:p>
          <a:p>
            <a:pPr marL="514350" indent="-514350">
              <a:buFont typeface="+mj-lt"/>
              <a:buAutoNum type="alphaUcPeriod"/>
            </a:pPr>
            <a:r>
              <a:rPr lang="en-US" dirty="0" smtClean="0"/>
              <a:t>Lock: key</a:t>
            </a:r>
          </a:p>
          <a:p>
            <a:pPr marL="514350" indent="-514350">
              <a:buFont typeface="+mj-lt"/>
              <a:buAutoNum type="alphaUcPeriod"/>
            </a:pPr>
            <a:r>
              <a:rPr lang="en-US" dirty="0" smtClean="0"/>
              <a:t>Book: words</a:t>
            </a:r>
          </a:p>
          <a:p>
            <a:pPr marL="514350" indent="-514350">
              <a:buFont typeface="+mj-lt"/>
              <a:buAutoNum type="alphaUcPeriod"/>
            </a:pPr>
            <a:r>
              <a:rPr lang="en-US" dirty="0" smtClean="0"/>
              <a:t>Gardener: plants</a:t>
            </a:r>
          </a:p>
          <a:p>
            <a:endParaRPr lang="en-US" dirty="0"/>
          </a:p>
        </p:txBody>
      </p:sp>
      <p:sp>
        <p:nvSpPr>
          <p:cNvPr id="2" name="Title 1"/>
          <p:cNvSpPr>
            <a:spLocks noGrp="1"/>
          </p:cNvSpPr>
          <p:nvPr>
            <p:ph type="title"/>
          </p:nvPr>
        </p:nvSpPr>
        <p:spPr>
          <a:xfrm>
            <a:off x="457200" y="274638"/>
            <a:ext cx="8229600" cy="645377"/>
          </a:xfrm>
        </p:spPr>
        <p:txBody>
          <a:bodyPr>
            <a:normAutofit fontScale="90000"/>
          </a:bodyPr>
          <a:lstStyle/>
          <a:p>
            <a:r>
              <a:rPr lang="en-US" dirty="0" smtClean="0"/>
              <a:t>Let’s Practice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14350" indent="-514350">
              <a:buFont typeface="+mj-lt"/>
              <a:buAutoNum type="arabicPeriod" startAt="2"/>
            </a:pPr>
            <a:r>
              <a:rPr lang="en-US" dirty="0" smtClean="0"/>
              <a:t>According to the passage, which of the following relationships is MOST SIMILAR to the relationship below?</a:t>
            </a:r>
          </a:p>
          <a:p>
            <a:pPr marL="514350" indent="-514350">
              <a:buNone/>
            </a:pPr>
            <a:endParaRPr lang="en-US" dirty="0" smtClean="0"/>
          </a:p>
          <a:p>
            <a:pPr marL="514350" indent="-514350">
              <a:buNone/>
            </a:pPr>
            <a:r>
              <a:rPr lang="en-US" dirty="0" smtClean="0"/>
              <a:t>	Tin can: Can Opener</a:t>
            </a:r>
          </a:p>
          <a:p>
            <a:pPr marL="514350" indent="-514350">
              <a:buNone/>
            </a:pPr>
            <a:endParaRPr lang="en-US" dirty="0" smtClean="0"/>
          </a:p>
          <a:p>
            <a:pPr marL="514350" indent="-514350">
              <a:buFont typeface="+mj-lt"/>
              <a:buAutoNum type="alphaUcPeriod"/>
            </a:pPr>
            <a:r>
              <a:rPr lang="en-US" dirty="0" smtClean="0"/>
              <a:t>Oven: bread</a:t>
            </a:r>
          </a:p>
          <a:p>
            <a:pPr marL="514350" indent="-514350">
              <a:buFont typeface="+mj-lt"/>
              <a:buAutoNum type="alphaUcPeriod"/>
            </a:pPr>
            <a:r>
              <a:rPr lang="en-US" b="1" i="1" dirty="0" smtClean="0"/>
              <a:t>Lock: key</a:t>
            </a:r>
          </a:p>
          <a:p>
            <a:pPr marL="514350" indent="-514350">
              <a:buFont typeface="+mj-lt"/>
              <a:buAutoNum type="alphaUcPeriod"/>
            </a:pPr>
            <a:r>
              <a:rPr lang="en-US" dirty="0" smtClean="0"/>
              <a:t>Book: words</a:t>
            </a:r>
          </a:p>
          <a:p>
            <a:pPr marL="514350" indent="-514350">
              <a:buFont typeface="+mj-lt"/>
              <a:buAutoNum type="alphaUcPeriod"/>
            </a:pPr>
            <a:r>
              <a:rPr lang="en-US" dirty="0" smtClean="0"/>
              <a:t>Gardener: plants</a:t>
            </a:r>
          </a:p>
          <a:p>
            <a:endParaRPr lang="en-US" dirty="0"/>
          </a:p>
        </p:txBody>
      </p:sp>
      <p:sp>
        <p:nvSpPr>
          <p:cNvPr id="3" name="Title 2"/>
          <p:cNvSpPr>
            <a:spLocks noGrp="1"/>
          </p:cNvSpPr>
          <p:nvPr>
            <p:ph type="title"/>
          </p:nvPr>
        </p:nvSpPr>
        <p:spPr>
          <a:xfrm>
            <a:off x="457200" y="274638"/>
            <a:ext cx="8229600" cy="723125"/>
          </a:xfrm>
        </p:spPr>
        <p:txBody>
          <a:bodyPr/>
          <a:lstStyle/>
          <a:p>
            <a:r>
              <a:rPr lang="en-US" dirty="0" smtClean="0"/>
              <a:t>Let’s Practice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you see the symbol on the bottom of the slide, copy the slide in your notebooks!!!</a:t>
            </a:r>
            <a:endParaRPr lang="en-US" dirty="0"/>
          </a:p>
        </p:txBody>
      </p:sp>
      <p:sp>
        <p:nvSpPr>
          <p:cNvPr id="3" name="Title 2"/>
          <p:cNvSpPr>
            <a:spLocks noGrp="1"/>
          </p:cNvSpPr>
          <p:nvPr>
            <p:ph type="title"/>
          </p:nvPr>
        </p:nvSpPr>
        <p:spPr/>
        <p:txBody>
          <a:bodyPr/>
          <a:lstStyle/>
          <a:p>
            <a:endParaRPr lang="en-US"/>
          </a:p>
        </p:txBody>
      </p:sp>
      <p:pic>
        <p:nvPicPr>
          <p:cNvPr id="4" name="Picture 4"/>
          <p:cNvPicPr>
            <a:picLocks noChangeAspect="1"/>
          </p:cNvPicPr>
          <p:nvPr/>
        </p:nvPicPr>
        <p:blipFill>
          <a:blip r:embed="rId2"/>
          <a:srcRect/>
          <a:stretch>
            <a:fillRect/>
          </a:stretch>
        </p:blipFill>
        <p:spPr bwMode="auto">
          <a:xfrm>
            <a:off x="3299042" y="2479137"/>
            <a:ext cx="2610096" cy="26698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Why????</a:t>
            </a:r>
          </a:p>
          <a:p>
            <a:pPr>
              <a:buNone/>
            </a:pPr>
            <a:endParaRPr lang="en-US" dirty="0" smtClean="0"/>
          </a:p>
          <a:p>
            <a:pPr>
              <a:buNone/>
            </a:pPr>
            <a:r>
              <a:rPr lang="en-US" dirty="0" smtClean="0"/>
              <a:t>	Team coach please call on a scholar, to explain in their own words how they selected their answer choice.</a:t>
            </a:r>
          </a:p>
          <a:p>
            <a:pPr>
              <a:buNone/>
            </a:pPr>
            <a:endParaRPr lang="en-US" dirty="0" smtClean="0"/>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Answer Explanation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Complete the analogy worksheet and bring it to Mrs. Davis Reading class </a:t>
            </a:r>
          </a:p>
          <a:p>
            <a:pPr>
              <a:buNone/>
            </a:pPr>
            <a:endParaRPr lang="en-US" dirty="0" smtClean="0"/>
          </a:p>
          <a:p>
            <a:r>
              <a:rPr lang="en-US" dirty="0" smtClean="0"/>
              <a:t>This will be a class work grade so make sure to have it with you in class!!!</a:t>
            </a:r>
          </a:p>
          <a:p>
            <a:endParaRPr lang="en-US" dirty="0" smtClean="0"/>
          </a:p>
          <a:p>
            <a:r>
              <a:rPr lang="en-US" dirty="0" smtClean="0"/>
              <a:t>Early finishers may visit Study Island and select “Analogies”</a:t>
            </a:r>
            <a:endParaRPr lang="en-US" dirty="0"/>
          </a:p>
        </p:txBody>
      </p:sp>
      <p:sp>
        <p:nvSpPr>
          <p:cNvPr id="2" name="Title 1"/>
          <p:cNvSpPr>
            <a:spLocks noGrp="1"/>
          </p:cNvSpPr>
          <p:nvPr>
            <p:ph type="title"/>
          </p:nvPr>
        </p:nvSpPr>
        <p:spPr>
          <a:xfrm>
            <a:off x="457200" y="274638"/>
            <a:ext cx="8229600" cy="839747"/>
          </a:xfrm>
        </p:spPr>
        <p:txBody>
          <a:bodyPr>
            <a:normAutofit/>
          </a:bodyPr>
          <a:lstStyle/>
          <a:p>
            <a:pPr algn="ctr"/>
            <a:r>
              <a:rPr lang="en-US" sz="2900" dirty="0" smtClean="0"/>
              <a:t>Independent Practice</a:t>
            </a:r>
            <a:endParaRPr lang="en-US" sz="2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An analogy is a comparison that describes the relationship between things</a:t>
            </a:r>
          </a:p>
        </p:txBody>
      </p:sp>
      <p:sp>
        <p:nvSpPr>
          <p:cNvPr id="2" name="Title 1"/>
          <p:cNvSpPr>
            <a:spLocks noGrp="1"/>
          </p:cNvSpPr>
          <p:nvPr>
            <p:ph type="title"/>
          </p:nvPr>
        </p:nvSpPr>
        <p:spPr/>
        <p:txBody>
          <a:bodyPr/>
          <a:lstStyle/>
          <a:p>
            <a:r>
              <a:rPr lang="en-US" dirty="0" smtClean="0"/>
              <a:t>What are Analogies?</a:t>
            </a:r>
            <a:endParaRPr lang="en-US" dirty="0"/>
          </a:p>
        </p:txBody>
      </p:sp>
      <p:pic>
        <p:nvPicPr>
          <p:cNvPr id="4" name="Picture 4"/>
          <p:cNvPicPr>
            <a:picLocks noChangeAspect="1"/>
          </p:cNvPicPr>
          <p:nvPr/>
        </p:nvPicPr>
        <p:blipFill>
          <a:blip r:embed="rId2"/>
          <a:srcRect/>
          <a:stretch>
            <a:fillRect/>
          </a:stretch>
        </p:blipFill>
        <p:spPr bwMode="auto">
          <a:xfrm>
            <a:off x="7828554" y="5512434"/>
            <a:ext cx="1315446" cy="13455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2400" dirty="0" smtClean="0"/>
              <a:t>Solving an analogy can be done in 2 simple steps!</a:t>
            </a:r>
          </a:p>
          <a:p>
            <a:pPr algn="ctr">
              <a:buNone/>
            </a:pPr>
            <a:endParaRPr lang="en-US" sz="2400" dirty="0" smtClean="0"/>
          </a:p>
          <a:p>
            <a:pPr marL="342900" lvl="1" indent="-342900">
              <a:buNone/>
            </a:pPr>
            <a:r>
              <a:rPr lang="en-US" sz="2162" dirty="0" smtClean="0"/>
              <a:t>Step 1: Determine the relationship between the first pair of words</a:t>
            </a:r>
          </a:p>
          <a:p>
            <a:pPr>
              <a:buNone/>
            </a:pPr>
            <a:r>
              <a:rPr lang="en-US" sz="2162" dirty="0" smtClean="0"/>
              <a:t>Step 2: Select the answer choice that has the same relationship as the first pair of words</a:t>
            </a:r>
          </a:p>
          <a:p>
            <a:pPr>
              <a:buNone/>
            </a:pPr>
            <a:endParaRPr lang="en-US" sz="2162" dirty="0" smtClean="0"/>
          </a:p>
          <a:p>
            <a:pPr>
              <a:buNone/>
            </a:pPr>
            <a:r>
              <a:rPr lang="en-US" sz="2162" dirty="0" smtClean="0"/>
              <a:t>**</a:t>
            </a:r>
            <a:r>
              <a:rPr lang="en-US" sz="2162" b="1" i="1" dirty="0" smtClean="0"/>
              <a:t>Hints</a:t>
            </a:r>
            <a:r>
              <a:rPr lang="en-US" sz="2162" dirty="0" smtClean="0"/>
              <a:t>:</a:t>
            </a:r>
          </a:p>
          <a:p>
            <a:pPr lvl="1">
              <a:buFont typeface="Wingdings" charset="2"/>
              <a:buChar char=""/>
            </a:pPr>
            <a:r>
              <a:rPr lang="en-US" sz="2162" dirty="0" smtClean="0"/>
              <a:t>The relationship must be the same on </a:t>
            </a:r>
            <a:r>
              <a:rPr lang="en-US" sz="2162" b="1" i="1" dirty="0" smtClean="0"/>
              <a:t>both </a:t>
            </a:r>
            <a:r>
              <a:rPr lang="en-US" sz="2162" dirty="0" smtClean="0"/>
              <a:t>sides of the analogy</a:t>
            </a:r>
          </a:p>
          <a:p>
            <a:pPr lvl="1">
              <a:buFont typeface="Wingdings" charset="2"/>
              <a:buChar char=""/>
            </a:pPr>
            <a:r>
              <a:rPr lang="en-US" sz="2162" dirty="0" smtClean="0"/>
              <a:t>Use the chart of common types of relationships to help you!!!</a:t>
            </a:r>
          </a:p>
          <a:p>
            <a:endParaRPr lang="en-US" dirty="0"/>
          </a:p>
        </p:txBody>
      </p:sp>
      <p:sp>
        <p:nvSpPr>
          <p:cNvPr id="2" name="Title 1"/>
          <p:cNvSpPr>
            <a:spLocks noGrp="1"/>
          </p:cNvSpPr>
          <p:nvPr>
            <p:ph type="title"/>
          </p:nvPr>
        </p:nvSpPr>
        <p:spPr/>
        <p:txBody>
          <a:bodyPr/>
          <a:lstStyle/>
          <a:p>
            <a:r>
              <a:rPr lang="en-US" dirty="0" smtClean="0"/>
              <a:t>Solving Analogies</a:t>
            </a:r>
            <a:endParaRPr lang="en-US" dirty="0"/>
          </a:p>
        </p:txBody>
      </p:sp>
      <p:pic>
        <p:nvPicPr>
          <p:cNvPr id="4" name="Picture 4"/>
          <p:cNvPicPr>
            <a:picLocks noChangeAspect="1"/>
          </p:cNvPicPr>
          <p:nvPr/>
        </p:nvPicPr>
        <p:blipFill>
          <a:blip r:embed="rId2"/>
          <a:srcRect/>
          <a:stretch>
            <a:fillRect/>
          </a:stretch>
        </p:blipFill>
        <p:spPr bwMode="auto">
          <a:xfrm>
            <a:off x="7828554" y="5512434"/>
            <a:ext cx="1315446" cy="13455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dirty="0" smtClean="0"/>
              <a:t>Common Relationships</a:t>
            </a:r>
            <a:endParaRPr lang="en-US" dirty="0"/>
          </a:p>
        </p:txBody>
      </p:sp>
      <p:pic>
        <p:nvPicPr>
          <p:cNvPr id="4" name="Picture 3" descr="http://www.justreadnow.com/strategies/analogy.gif"/>
          <p:cNvPicPr>
            <a:picLocks noChangeAspect="1" noChangeArrowheads="1"/>
          </p:cNvPicPr>
          <p:nvPr/>
        </p:nvPicPr>
        <p:blipFill>
          <a:blip r:embed="rId2" r:link="rId3"/>
          <a:srcRect/>
          <a:stretch>
            <a:fillRect/>
          </a:stretch>
        </p:blipFill>
        <p:spPr bwMode="auto">
          <a:xfrm>
            <a:off x="288352" y="1417638"/>
            <a:ext cx="8398448" cy="489082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dirty="0" smtClean="0"/>
              <a:t>Complete the analogy below.</a:t>
            </a:r>
            <a:r>
              <a:rPr lang="en-US" dirty="0" smtClean="0"/>
              <a:t> </a:t>
            </a:r>
          </a:p>
          <a:p>
            <a:pPr>
              <a:buNone/>
            </a:pPr>
            <a:endParaRPr lang="en-US" sz="2000" b="1" u="sng" dirty="0" smtClean="0"/>
          </a:p>
          <a:p>
            <a:pPr>
              <a:buNone/>
            </a:pPr>
            <a:r>
              <a:rPr lang="en-US" sz="2000" b="1" u="sng" dirty="0" smtClean="0"/>
              <a:t>Constantly</a:t>
            </a:r>
            <a:r>
              <a:rPr lang="en-US" sz="2000" b="1" dirty="0" smtClean="0"/>
              <a:t> : </a:t>
            </a:r>
            <a:r>
              <a:rPr lang="en-US" sz="2000" b="1" u="sng" dirty="0" smtClean="0"/>
              <a:t>occasionally</a:t>
            </a:r>
            <a:r>
              <a:rPr lang="en-US" sz="2000" b="1" dirty="0" smtClean="0"/>
              <a:t> :: </a:t>
            </a:r>
            <a:r>
              <a:rPr lang="en-US" sz="2000" b="1" u="sng" dirty="0" smtClean="0"/>
              <a:t>magnificently</a:t>
            </a:r>
            <a:r>
              <a:rPr lang="en-US" sz="2000" b="1" dirty="0" smtClean="0"/>
              <a:t> : _________.</a:t>
            </a:r>
            <a:r>
              <a:rPr lang="en-US" sz="2000" dirty="0" smtClean="0"/>
              <a:t> </a:t>
            </a:r>
            <a:r>
              <a:rPr lang="en-US" dirty="0" smtClean="0"/>
              <a:t/>
            </a:r>
            <a:br>
              <a:rPr lang="en-US" dirty="0" smtClean="0"/>
            </a:br>
            <a:r>
              <a:rPr lang="en-US" dirty="0" smtClean="0"/>
              <a:t/>
            </a:r>
            <a:br>
              <a:rPr lang="en-US" dirty="0" smtClean="0"/>
            </a:br>
            <a:r>
              <a:rPr lang="en-US" dirty="0" smtClean="0"/>
              <a:t> A. </a:t>
            </a:r>
            <a:r>
              <a:rPr lang="en-US" dirty="0" err="1" smtClean="0"/>
              <a:t>seldomly</a:t>
            </a:r>
            <a:r>
              <a:rPr lang="en-US" dirty="0" smtClean="0"/>
              <a:t> </a:t>
            </a:r>
            <a:br>
              <a:rPr lang="en-US" dirty="0" smtClean="0"/>
            </a:br>
            <a:r>
              <a:rPr lang="en-US" dirty="0" smtClean="0"/>
              <a:t/>
            </a:r>
            <a:br>
              <a:rPr lang="en-US" dirty="0" smtClean="0"/>
            </a:br>
            <a:r>
              <a:rPr lang="en-US" dirty="0" smtClean="0"/>
              <a:t> B. absolutely </a:t>
            </a:r>
            <a:br>
              <a:rPr lang="en-US" dirty="0" smtClean="0"/>
            </a:br>
            <a:r>
              <a:rPr lang="en-US" dirty="0" smtClean="0"/>
              <a:t/>
            </a:r>
            <a:br>
              <a:rPr lang="en-US" dirty="0" smtClean="0"/>
            </a:br>
            <a:r>
              <a:rPr lang="en-US" dirty="0" smtClean="0"/>
              <a:t> C. exceedingly </a:t>
            </a:r>
            <a:br>
              <a:rPr lang="en-US" dirty="0" smtClean="0"/>
            </a:br>
            <a:r>
              <a:rPr lang="en-US" dirty="0" smtClean="0"/>
              <a:t/>
            </a:r>
            <a:br>
              <a:rPr lang="en-US" dirty="0" smtClean="0"/>
            </a:br>
            <a:r>
              <a:rPr lang="en-US" dirty="0" smtClean="0"/>
              <a:t> D. ordinarily </a:t>
            </a:r>
            <a:endParaRPr lang="en-US" dirty="0"/>
          </a:p>
        </p:txBody>
      </p:sp>
      <p:sp>
        <p:nvSpPr>
          <p:cNvPr id="3" name="Title 2"/>
          <p:cNvSpPr>
            <a:spLocks noGrp="1"/>
          </p:cNvSpPr>
          <p:nvPr>
            <p:ph type="title"/>
          </p:nvPr>
        </p:nvSpPr>
        <p:spPr/>
        <p:txBody>
          <a:bodyPr/>
          <a:lstStyle/>
          <a:p>
            <a:r>
              <a:rPr lang="en-US" dirty="0" smtClean="0"/>
              <a:t>Question of the Day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b="1" dirty="0" smtClean="0"/>
              <a:t>Complete the analogy below.</a:t>
            </a:r>
            <a:r>
              <a:rPr lang="en-US" dirty="0" smtClean="0"/>
              <a:t> </a:t>
            </a:r>
          </a:p>
          <a:p>
            <a:pPr>
              <a:buNone/>
            </a:pPr>
            <a:r>
              <a:rPr lang="en-US" sz="2000" b="1" u="sng" dirty="0" smtClean="0"/>
              <a:t>Constantly</a:t>
            </a:r>
            <a:r>
              <a:rPr lang="en-US" sz="2000" b="1" dirty="0" smtClean="0"/>
              <a:t> : </a:t>
            </a:r>
            <a:r>
              <a:rPr lang="en-US" sz="2000" b="1" u="sng" dirty="0" smtClean="0"/>
              <a:t>occasionally</a:t>
            </a:r>
            <a:r>
              <a:rPr lang="en-US" sz="2000" b="1" dirty="0" smtClean="0"/>
              <a:t> :: </a:t>
            </a:r>
            <a:r>
              <a:rPr lang="en-US" sz="2000" b="1" u="sng" dirty="0" smtClean="0"/>
              <a:t>magnificently</a:t>
            </a:r>
            <a:r>
              <a:rPr lang="en-US" sz="2000" b="1" dirty="0" smtClean="0"/>
              <a:t> : __________.</a:t>
            </a:r>
            <a:r>
              <a:rPr lang="en-US" sz="2000" dirty="0" smtClean="0"/>
              <a:t> </a:t>
            </a:r>
            <a:r>
              <a:rPr lang="en-US" dirty="0" smtClean="0"/>
              <a:t/>
            </a:r>
            <a:br>
              <a:rPr lang="en-US" dirty="0" smtClean="0"/>
            </a:br>
            <a:r>
              <a:rPr lang="en-US" dirty="0" smtClean="0"/>
              <a:t/>
            </a:r>
            <a:br>
              <a:rPr lang="en-US" dirty="0" smtClean="0"/>
            </a:br>
            <a:r>
              <a:rPr lang="en-US" dirty="0" smtClean="0"/>
              <a:t> A. </a:t>
            </a:r>
            <a:r>
              <a:rPr lang="en-US" dirty="0" err="1" smtClean="0"/>
              <a:t>seldomly</a:t>
            </a:r>
            <a:r>
              <a:rPr lang="en-US" dirty="0" smtClean="0"/>
              <a:t> </a:t>
            </a:r>
            <a:br>
              <a:rPr lang="en-US" dirty="0" smtClean="0"/>
            </a:br>
            <a:r>
              <a:rPr lang="en-US" dirty="0" smtClean="0"/>
              <a:t/>
            </a:r>
            <a:br>
              <a:rPr lang="en-US" dirty="0" smtClean="0"/>
            </a:br>
            <a:r>
              <a:rPr lang="en-US" dirty="0" smtClean="0"/>
              <a:t> B. absolutely </a:t>
            </a:r>
            <a:br>
              <a:rPr lang="en-US" dirty="0" smtClean="0"/>
            </a:br>
            <a:r>
              <a:rPr lang="en-US" dirty="0" smtClean="0"/>
              <a:t/>
            </a:r>
            <a:br>
              <a:rPr lang="en-US" dirty="0" smtClean="0"/>
            </a:br>
            <a:r>
              <a:rPr lang="en-US" dirty="0" smtClean="0"/>
              <a:t> C. exceedingly </a:t>
            </a:r>
            <a:br>
              <a:rPr lang="en-US" dirty="0" smtClean="0"/>
            </a:br>
            <a:r>
              <a:rPr lang="en-US" dirty="0" smtClean="0"/>
              <a:t/>
            </a:r>
            <a:br>
              <a:rPr lang="en-US" dirty="0" smtClean="0"/>
            </a:br>
            <a:r>
              <a:rPr lang="en-US" dirty="0" smtClean="0"/>
              <a:t> D. </a:t>
            </a:r>
            <a:r>
              <a:rPr lang="en-US" b="1" i="1" dirty="0" smtClean="0"/>
              <a:t>ordinarily </a:t>
            </a:r>
            <a:endParaRPr lang="en-US" b="1" i="1" dirty="0"/>
          </a:p>
        </p:txBody>
      </p:sp>
      <p:sp>
        <p:nvSpPr>
          <p:cNvPr id="3" name="Title 2"/>
          <p:cNvSpPr>
            <a:spLocks noGrp="1"/>
          </p:cNvSpPr>
          <p:nvPr>
            <p:ph type="title"/>
          </p:nvPr>
        </p:nvSpPr>
        <p:spPr/>
        <p:txBody>
          <a:bodyPr/>
          <a:lstStyle/>
          <a:p>
            <a:r>
              <a:rPr lang="en-US" dirty="0" smtClean="0"/>
              <a:t>Question of the Day Answer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dirty="0" smtClean="0"/>
              <a:t>1. </a:t>
            </a:r>
            <a:r>
              <a:rPr lang="en-US" dirty="0" err="1" smtClean="0"/>
              <a:t>Leg:body::leaf</a:t>
            </a:r>
            <a:r>
              <a:rPr lang="en-US" dirty="0" smtClean="0"/>
              <a:t>:_______</a:t>
            </a:r>
          </a:p>
          <a:p>
            <a:pPr marL="971550" lvl="1" indent="-514350">
              <a:buAutoNum type="alphaLcPeriod"/>
            </a:pPr>
            <a:r>
              <a:rPr lang="en-US" dirty="0" smtClean="0"/>
              <a:t>green   </a:t>
            </a:r>
            <a:r>
              <a:rPr lang="en-US" dirty="0" err="1" smtClean="0"/>
              <a:t>b</a:t>
            </a:r>
            <a:r>
              <a:rPr lang="en-US" dirty="0" smtClean="0"/>
              <a:t>.  arm  </a:t>
            </a:r>
            <a:r>
              <a:rPr lang="en-US" dirty="0" err="1" smtClean="0"/>
              <a:t>c</a:t>
            </a:r>
            <a:r>
              <a:rPr lang="en-US" dirty="0" smtClean="0"/>
              <a:t>.  Tree</a:t>
            </a:r>
          </a:p>
          <a:p>
            <a:pPr marL="971550" lvl="1" indent="-514350">
              <a:buAutoNum type="alphaLcPeriod"/>
            </a:pPr>
            <a:endParaRPr lang="en-US" dirty="0" smtClean="0"/>
          </a:p>
          <a:p>
            <a:pPr lvl="1">
              <a:buNone/>
            </a:pPr>
            <a:r>
              <a:rPr lang="en-US" dirty="0" smtClean="0"/>
              <a:t>2. Chris </a:t>
            </a:r>
            <a:r>
              <a:rPr lang="en-US" dirty="0" err="1" smtClean="0"/>
              <a:t>Brown:celebrity::shirt</a:t>
            </a:r>
            <a:r>
              <a:rPr lang="en-US" dirty="0" smtClean="0"/>
              <a:t>:___</a:t>
            </a:r>
          </a:p>
          <a:p>
            <a:pPr lvl="1">
              <a:buNone/>
            </a:pPr>
            <a:endParaRPr lang="en-US" dirty="0" smtClean="0"/>
          </a:p>
          <a:p>
            <a:pPr lvl="1">
              <a:buNone/>
            </a:pPr>
            <a:r>
              <a:rPr lang="en-US" dirty="0" smtClean="0"/>
              <a:t>a. shoes    </a:t>
            </a:r>
            <a:r>
              <a:rPr lang="en-US" dirty="0" err="1" smtClean="0"/>
              <a:t>b</a:t>
            </a:r>
            <a:r>
              <a:rPr lang="en-US" dirty="0" smtClean="0"/>
              <a:t>.  clothing   </a:t>
            </a:r>
            <a:r>
              <a:rPr lang="en-US" dirty="0" err="1" smtClean="0"/>
              <a:t>c</a:t>
            </a:r>
            <a:r>
              <a:rPr lang="en-US" dirty="0" smtClean="0"/>
              <a:t>.  singer</a:t>
            </a:r>
          </a:p>
          <a:p>
            <a:pPr marL="971550" lvl="1" indent="-514350">
              <a:buNone/>
            </a:pPr>
            <a:endParaRPr lang="en-US" dirty="0" smtClean="0"/>
          </a:p>
          <a:p>
            <a:pPr lvl="1">
              <a:lnSpc>
                <a:spcPct val="90000"/>
              </a:lnSpc>
              <a:buNone/>
            </a:pPr>
            <a:r>
              <a:rPr lang="en-US" dirty="0" smtClean="0"/>
              <a:t>3. </a:t>
            </a:r>
            <a:r>
              <a:rPr lang="en-US" dirty="0" err="1" smtClean="0"/>
              <a:t>Helpful:lazy::black</a:t>
            </a:r>
            <a:r>
              <a:rPr lang="en-US" dirty="0" smtClean="0">
                <a:sym typeface="Wingdings" charset="2"/>
              </a:rPr>
              <a:t>:____</a:t>
            </a:r>
          </a:p>
          <a:p>
            <a:pPr lvl="1">
              <a:lnSpc>
                <a:spcPct val="90000"/>
              </a:lnSpc>
              <a:buNone/>
            </a:pPr>
            <a:endParaRPr lang="en-US" dirty="0" smtClean="0"/>
          </a:p>
          <a:p>
            <a:pPr lvl="1">
              <a:lnSpc>
                <a:spcPct val="90000"/>
              </a:lnSpc>
              <a:buNone/>
            </a:pPr>
            <a:r>
              <a:rPr lang="en-US" dirty="0" smtClean="0"/>
              <a:t>a.  friendly   </a:t>
            </a:r>
            <a:r>
              <a:rPr lang="en-US" dirty="0" err="1" smtClean="0"/>
              <a:t>b</a:t>
            </a:r>
            <a:r>
              <a:rPr lang="en-US" dirty="0" smtClean="0"/>
              <a:t>.  white   </a:t>
            </a:r>
            <a:r>
              <a:rPr lang="en-US" dirty="0" err="1" smtClean="0"/>
              <a:t>c</a:t>
            </a:r>
            <a:r>
              <a:rPr lang="en-US" dirty="0" smtClean="0"/>
              <a:t>.  dark</a:t>
            </a:r>
          </a:p>
          <a:p>
            <a:pPr marL="971550" lvl="1" indent="-514350">
              <a:buNone/>
            </a:pPr>
            <a:endParaRPr lang="en-US" dirty="0"/>
          </a:p>
        </p:txBody>
      </p:sp>
      <p:sp>
        <p:nvSpPr>
          <p:cNvPr id="2" name="Title 1"/>
          <p:cNvSpPr>
            <a:spLocks noGrp="1"/>
          </p:cNvSpPr>
          <p:nvPr>
            <p:ph type="title"/>
          </p:nvPr>
        </p:nvSpPr>
        <p:spPr/>
        <p:txBody>
          <a:bodyPr/>
          <a:lstStyle/>
          <a:p>
            <a:r>
              <a:rPr lang="en-US" dirty="0" smtClean="0"/>
              <a:t>Let’s Practice</a:t>
            </a:r>
            <a:endParaRPr lang="en-US" dirty="0"/>
          </a:p>
        </p:txBody>
      </p:sp>
      <p:pic>
        <p:nvPicPr>
          <p:cNvPr id="4" name="Picture 4"/>
          <p:cNvPicPr>
            <a:picLocks noChangeAspect="1"/>
          </p:cNvPicPr>
          <p:nvPr/>
        </p:nvPicPr>
        <p:blipFill>
          <a:blip r:embed="rId2"/>
          <a:srcRect/>
          <a:stretch>
            <a:fillRect/>
          </a:stretch>
        </p:blipFill>
        <p:spPr bwMode="auto">
          <a:xfrm>
            <a:off x="7828554" y="5512434"/>
            <a:ext cx="1315446" cy="13455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buNone/>
            </a:pPr>
            <a:r>
              <a:rPr lang="en-US" dirty="0" smtClean="0"/>
              <a:t>1. </a:t>
            </a:r>
            <a:r>
              <a:rPr lang="en-US" dirty="0" err="1" smtClean="0"/>
              <a:t>Leg:body::leaf</a:t>
            </a:r>
            <a:r>
              <a:rPr lang="en-US" dirty="0" smtClean="0"/>
              <a:t>:_______</a:t>
            </a:r>
          </a:p>
          <a:p>
            <a:pPr marL="971550" lvl="1" indent="-514350">
              <a:buAutoNum type="alphaLcPeriod"/>
            </a:pPr>
            <a:r>
              <a:rPr lang="en-US" dirty="0" smtClean="0"/>
              <a:t>green   </a:t>
            </a:r>
            <a:r>
              <a:rPr lang="en-US" dirty="0" err="1" smtClean="0"/>
              <a:t>b</a:t>
            </a:r>
            <a:r>
              <a:rPr lang="en-US" dirty="0" smtClean="0"/>
              <a:t>.  arm  </a:t>
            </a:r>
            <a:r>
              <a:rPr lang="en-US" dirty="0" err="1" smtClean="0"/>
              <a:t>c</a:t>
            </a:r>
            <a:r>
              <a:rPr lang="en-US" dirty="0" smtClean="0"/>
              <a:t>.  </a:t>
            </a:r>
            <a:r>
              <a:rPr lang="en-US" b="1" i="1" dirty="0" smtClean="0"/>
              <a:t>Tree</a:t>
            </a:r>
          </a:p>
          <a:p>
            <a:pPr marL="971550" lvl="1" indent="-514350">
              <a:buAutoNum type="alphaLcPeriod"/>
            </a:pPr>
            <a:endParaRPr lang="en-US" dirty="0" smtClean="0"/>
          </a:p>
          <a:p>
            <a:pPr lvl="1">
              <a:buNone/>
            </a:pPr>
            <a:r>
              <a:rPr lang="en-US" dirty="0" smtClean="0"/>
              <a:t>2. Chris </a:t>
            </a:r>
            <a:r>
              <a:rPr lang="en-US" dirty="0" err="1" smtClean="0"/>
              <a:t>Brown:celebrity::shirt</a:t>
            </a:r>
            <a:r>
              <a:rPr lang="en-US" dirty="0" smtClean="0"/>
              <a:t>:___</a:t>
            </a:r>
          </a:p>
          <a:p>
            <a:pPr lvl="1">
              <a:buNone/>
            </a:pPr>
            <a:r>
              <a:rPr lang="en-US" dirty="0" smtClean="0"/>
              <a:t>a. shoes    </a:t>
            </a:r>
            <a:r>
              <a:rPr lang="en-US" dirty="0" err="1" smtClean="0"/>
              <a:t>b</a:t>
            </a:r>
            <a:r>
              <a:rPr lang="en-US" dirty="0" smtClean="0"/>
              <a:t>.  </a:t>
            </a:r>
            <a:r>
              <a:rPr lang="en-US" b="1" i="1" dirty="0" smtClean="0"/>
              <a:t>clothing   </a:t>
            </a:r>
            <a:r>
              <a:rPr lang="en-US" dirty="0" err="1" smtClean="0"/>
              <a:t>c</a:t>
            </a:r>
            <a:r>
              <a:rPr lang="en-US" dirty="0" smtClean="0"/>
              <a:t>.  singer</a:t>
            </a:r>
          </a:p>
          <a:p>
            <a:pPr marL="971550" lvl="1" indent="-514350">
              <a:buNone/>
            </a:pPr>
            <a:endParaRPr lang="en-US" dirty="0" smtClean="0"/>
          </a:p>
          <a:p>
            <a:pPr lvl="1">
              <a:lnSpc>
                <a:spcPct val="90000"/>
              </a:lnSpc>
              <a:buNone/>
            </a:pPr>
            <a:r>
              <a:rPr lang="en-US" dirty="0" smtClean="0"/>
              <a:t>3. </a:t>
            </a:r>
            <a:r>
              <a:rPr lang="en-US" dirty="0" err="1" smtClean="0"/>
              <a:t>Helpful:lazy::black</a:t>
            </a:r>
            <a:r>
              <a:rPr lang="en-US" dirty="0" smtClean="0">
                <a:sym typeface="Wingdings" charset="2"/>
              </a:rPr>
              <a:t>:____</a:t>
            </a:r>
          </a:p>
          <a:p>
            <a:pPr lvl="1">
              <a:lnSpc>
                <a:spcPct val="90000"/>
              </a:lnSpc>
              <a:buNone/>
            </a:pPr>
            <a:r>
              <a:rPr lang="en-US" dirty="0" smtClean="0"/>
              <a:t>a.  friendly   </a:t>
            </a:r>
            <a:r>
              <a:rPr lang="en-US" dirty="0" err="1" smtClean="0"/>
              <a:t>b</a:t>
            </a:r>
            <a:r>
              <a:rPr lang="en-US" dirty="0" smtClean="0"/>
              <a:t>.  </a:t>
            </a:r>
            <a:r>
              <a:rPr lang="en-US" b="1" i="1" dirty="0" smtClean="0"/>
              <a:t>white   </a:t>
            </a:r>
            <a:r>
              <a:rPr lang="en-US" dirty="0" err="1" smtClean="0"/>
              <a:t>c</a:t>
            </a:r>
            <a:r>
              <a:rPr lang="en-US" dirty="0" smtClean="0"/>
              <a:t>.  dark</a:t>
            </a:r>
          </a:p>
          <a:p>
            <a:endParaRPr lang="en-US" dirty="0"/>
          </a:p>
        </p:txBody>
      </p:sp>
      <p:sp>
        <p:nvSpPr>
          <p:cNvPr id="2" name="Title 1"/>
          <p:cNvSpPr>
            <a:spLocks noGrp="1"/>
          </p:cNvSpPr>
          <p:nvPr>
            <p:ph type="title"/>
          </p:nvPr>
        </p:nvSpPr>
        <p:spPr/>
        <p:txBody>
          <a:bodyPr/>
          <a:lstStyle/>
          <a:p>
            <a:r>
              <a:rPr lang="en-US" dirty="0" smtClean="0"/>
              <a:t>Let’s Practice- Answers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617</TotalTime>
  <Words>1238</Words>
  <Application>Microsoft Macintosh PowerPoint</Application>
  <PresentationFormat>On-screen Show (4:3)</PresentationFormat>
  <Paragraphs>138</Paragraphs>
  <Slides>21</Slides>
  <Notes>3</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Concourse</vt:lpstr>
      <vt:lpstr>Analogies</vt:lpstr>
      <vt:lpstr>Slide 2</vt:lpstr>
      <vt:lpstr>What are Analogies?</vt:lpstr>
      <vt:lpstr>Solving Analogies</vt:lpstr>
      <vt:lpstr>Common Relationships</vt:lpstr>
      <vt:lpstr>Question of the Day</vt:lpstr>
      <vt:lpstr>Question of the Day Answer</vt:lpstr>
      <vt:lpstr>Let’s Practice</vt:lpstr>
      <vt:lpstr>Let’s Practice- Answers</vt:lpstr>
      <vt:lpstr>On TCAP…</vt:lpstr>
      <vt:lpstr>Let’s Practice</vt:lpstr>
      <vt:lpstr>Let’s Practice </vt:lpstr>
      <vt:lpstr>Answer and Explanation</vt:lpstr>
      <vt:lpstr>Let’s Practice</vt:lpstr>
      <vt:lpstr>Let’s Practice</vt:lpstr>
      <vt:lpstr>Let’s Practice</vt:lpstr>
      <vt:lpstr>Answer Explanation</vt:lpstr>
      <vt:lpstr>Let’s Practice</vt:lpstr>
      <vt:lpstr>Let’s Practice</vt:lpstr>
      <vt:lpstr>Answer Explanation</vt:lpstr>
      <vt:lpstr>Independent Practice</vt:lpstr>
    </vt:vector>
  </TitlesOfParts>
  <Company>Power Center Academy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Analogies</dc:title>
  <dc:creator>PCA Administrator</dc:creator>
  <cp:lastModifiedBy>Anne McGuirk</cp:lastModifiedBy>
  <cp:revision>8</cp:revision>
  <cp:lastPrinted>2011-03-28T12:19:30Z</cp:lastPrinted>
  <dcterms:created xsi:type="dcterms:W3CDTF">2011-04-04T12:48:25Z</dcterms:created>
  <dcterms:modified xsi:type="dcterms:W3CDTF">2011-04-04T18:46:51Z</dcterms:modified>
</cp:coreProperties>
</file>