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24"/>
  </p:notesMasterIdLst>
  <p:sldIdLst>
    <p:sldId id="256" r:id="rId2"/>
    <p:sldId id="298" r:id="rId3"/>
    <p:sldId id="266" r:id="rId4"/>
    <p:sldId id="299" r:id="rId5"/>
    <p:sldId id="335" r:id="rId6"/>
    <p:sldId id="336" r:id="rId7"/>
    <p:sldId id="337" r:id="rId8"/>
    <p:sldId id="338" r:id="rId9"/>
    <p:sldId id="339" r:id="rId10"/>
    <p:sldId id="350" r:id="rId11"/>
    <p:sldId id="301" r:id="rId12"/>
    <p:sldId id="340" r:id="rId13"/>
    <p:sldId id="352" r:id="rId14"/>
    <p:sldId id="341" r:id="rId15"/>
    <p:sldId id="351" r:id="rId16"/>
    <p:sldId id="353" r:id="rId17"/>
    <p:sldId id="344" r:id="rId18"/>
    <p:sldId id="354" r:id="rId19"/>
    <p:sldId id="334" r:id="rId20"/>
    <p:sldId id="355" r:id="rId21"/>
    <p:sldId id="342" r:id="rId22"/>
    <p:sldId id="356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1192" autoAdjust="0"/>
  </p:normalViewPr>
  <p:slideViewPr>
    <p:cSldViewPr snapToObjects="1">
      <p:cViewPr varScale="1">
        <p:scale>
          <a:sx n="56" d="100"/>
          <a:sy n="56" d="100"/>
        </p:scale>
        <p:origin x="-10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85C67E-A8BB-8C49-892F-4C21E6A247E5}" type="datetimeFigureOut">
              <a:rPr lang="en-US" smtClean="0"/>
              <a:pPr/>
              <a:t>3/30/11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77EE63-D693-6248-BE05-356AA2B101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7EE63-D693-6248-BE05-356AA2B101B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7E36FAB-83F6-0B49-AD35-C7073345E2BA}" type="datetimeFigureOut">
              <a:rPr lang="en-US" smtClean="0"/>
              <a:pPr/>
              <a:t>3/30/11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65F6BD8-4A63-F44E-AFDB-78CF7CB209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6FAB-83F6-0B49-AD35-C7073345E2BA}" type="datetimeFigureOut">
              <a:rPr lang="en-US" smtClean="0"/>
              <a:pPr/>
              <a:t>3/30/11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F6BD8-4A63-F44E-AFDB-78CF7CB209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7E36FAB-83F6-0B49-AD35-C7073345E2BA}" type="datetimeFigureOut">
              <a:rPr lang="en-US" smtClean="0"/>
              <a:pPr/>
              <a:t>3/30/11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65F6BD8-4A63-F44E-AFDB-78CF7CB209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6FAB-83F6-0B49-AD35-C7073345E2BA}" type="datetimeFigureOut">
              <a:rPr lang="en-US" smtClean="0"/>
              <a:pPr/>
              <a:t>3/30/11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65F6BD8-4A63-F44E-AFDB-78CF7CB209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6FAB-83F6-0B49-AD35-C7073345E2BA}" type="datetimeFigureOut">
              <a:rPr lang="en-US" smtClean="0"/>
              <a:pPr/>
              <a:t>3/30/11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65F6BD8-4A63-F44E-AFDB-78CF7CB209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7E36FAB-83F6-0B49-AD35-C7073345E2BA}" type="datetimeFigureOut">
              <a:rPr lang="en-US" smtClean="0"/>
              <a:pPr/>
              <a:t>3/30/11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65F6BD8-4A63-F44E-AFDB-78CF7CB209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7E36FAB-83F6-0B49-AD35-C7073345E2BA}" type="datetimeFigureOut">
              <a:rPr lang="en-US" smtClean="0"/>
              <a:pPr/>
              <a:t>3/30/11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65F6BD8-4A63-F44E-AFDB-78CF7CB209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6FAB-83F6-0B49-AD35-C7073345E2BA}" type="datetimeFigureOut">
              <a:rPr lang="en-US" smtClean="0"/>
              <a:pPr/>
              <a:t>3/30/11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65F6BD8-4A63-F44E-AFDB-78CF7CB209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6FAB-83F6-0B49-AD35-C7073345E2BA}" type="datetimeFigureOut">
              <a:rPr lang="en-US" smtClean="0"/>
              <a:pPr/>
              <a:t>3/30/11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65F6BD8-4A63-F44E-AFDB-78CF7CB209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6FAB-83F6-0B49-AD35-C7073345E2BA}" type="datetimeFigureOut">
              <a:rPr lang="en-US" smtClean="0"/>
              <a:pPr/>
              <a:t>3/30/11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65F6BD8-4A63-F44E-AFDB-78CF7CB209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7E36FAB-83F6-0B49-AD35-C7073345E2BA}" type="datetimeFigureOut">
              <a:rPr lang="en-US" smtClean="0"/>
              <a:pPr/>
              <a:t>3/30/11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65F6BD8-4A63-F44E-AFDB-78CF7CB209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7E36FAB-83F6-0B49-AD35-C7073345E2BA}" type="datetimeFigureOut">
              <a:rPr lang="en-US" smtClean="0"/>
              <a:pPr/>
              <a:t>3/30/11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65F6BD8-4A63-F44E-AFDB-78CF7CB209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3124200"/>
            <a:ext cx="6477000" cy="1828800"/>
          </a:xfrm>
        </p:spPr>
        <p:txBody>
          <a:bodyPr>
            <a:noAutofit/>
          </a:bodyPr>
          <a:lstStyle/>
          <a:p>
            <a:r>
              <a:rPr lang="en-US" sz="9000" b="1" dirty="0" smtClean="0"/>
              <a:t>WRITING WEDNESDAY!</a:t>
            </a:r>
            <a:endParaRPr lang="en-US" sz="9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500" b="1" dirty="0" smtClean="0">
                <a:solidFill>
                  <a:schemeClr val="bg2"/>
                </a:solidFill>
              </a:rPr>
              <a:t>Week 4	   Writing	    March 2011</a:t>
            </a:r>
            <a:endParaRPr lang="en-US" sz="3500" b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766048" cy="990600"/>
          </a:xfrm>
        </p:spPr>
        <p:txBody>
          <a:bodyPr/>
          <a:lstStyle/>
          <a:p>
            <a:r>
              <a:rPr lang="en-US" b="1" dirty="0" smtClean="0"/>
              <a:t>The steps in action…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0"/>
            <a:ext cx="8991600" cy="53340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Step 3: </a:t>
            </a:r>
            <a:r>
              <a:rPr lang="en-US" sz="2800" b="1" dirty="0" smtClean="0"/>
              <a:t>Which choice are you </a:t>
            </a:r>
            <a:br>
              <a:rPr lang="en-US" sz="2800" b="1" dirty="0" smtClean="0"/>
            </a:br>
            <a:r>
              <a:rPr lang="en-US" sz="2800" b="1" dirty="0" smtClean="0"/>
              <a:t>sure is occurring in the picture?</a:t>
            </a:r>
            <a:endParaRPr lang="en-US" b="1" dirty="0" smtClean="0"/>
          </a:p>
          <a:p>
            <a:pPr lvl="1"/>
            <a:r>
              <a:rPr lang="en-US" b="1" dirty="0" smtClean="0"/>
              <a:t>A. Their prices are comparable to supermarket prices. </a:t>
            </a:r>
          </a:p>
          <a:p>
            <a:pPr lvl="2"/>
            <a:r>
              <a:rPr lang="en-US" b="1" dirty="0" smtClean="0">
                <a:solidFill>
                  <a:srgbClr val="775F55"/>
                </a:solidFill>
              </a:rPr>
              <a:t>I can see price tags, but I do not see a comparison to supermarket prices. In fact, I can’t even tell what the prices are for!</a:t>
            </a:r>
          </a:p>
          <a:p>
            <a:pPr lvl="1"/>
            <a:r>
              <a:rPr lang="en-US" b="1" dirty="0" smtClean="0"/>
              <a:t>B. They offer a variety of fresh produce.</a:t>
            </a:r>
          </a:p>
          <a:p>
            <a:pPr lvl="2"/>
            <a:r>
              <a:rPr lang="en-US" b="1" dirty="0" smtClean="0">
                <a:solidFill>
                  <a:srgbClr val="775F55"/>
                </a:solidFill>
              </a:rPr>
              <a:t>Variety means many different kinds. Produce = fruits/vegetables. I see at least 14 different vegetables. That is a variety! </a:t>
            </a:r>
          </a:p>
          <a:p>
            <a:pPr lvl="1"/>
            <a:r>
              <a:rPr lang="en-US" b="1" dirty="0" smtClean="0"/>
              <a:t>C. They handpick all of the vegetables.</a:t>
            </a:r>
          </a:p>
          <a:p>
            <a:pPr lvl="2"/>
            <a:r>
              <a:rPr lang="en-US" b="1" dirty="0" smtClean="0">
                <a:solidFill>
                  <a:srgbClr val="775F55"/>
                </a:solidFill>
              </a:rPr>
              <a:t>There is no way for me to know based on this photo that the vegetables were handpicked. </a:t>
            </a:r>
          </a:p>
          <a:p>
            <a:pPr lvl="1"/>
            <a:r>
              <a:rPr lang="en-US" b="1" dirty="0" smtClean="0"/>
              <a:t>D. Their produce is grown on land nearby.</a:t>
            </a:r>
          </a:p>
          <a:p>
            <a:pPr lvl="2"/>
            <a:r>
              <a:rPr lang="en-US" b="1" dirty="0" smtClean="0">
                <a:solidFill>
                  <a:srgbClr val="775F55"/>
                </a:solidFill>
              </a:rPr>
              <a:t>Produce = fruits/vegetables. There is no way for me to know based on this photo that the vegetables were grown on land nearby. </a:t>
            </a:r>
            <a:endParaRPr lang="en-US" b="1" dirty="0">
              <a:solidFill>
                <a:srgbClr val="775F55"/>
              </a:solidFill>
            </a:endParaRPr>
          </a:p>
        </p:txBody>
      </p:sp>
      <p:pic>
        <p:nvPicPr>
          <p:cNvPr id="4" name="Content Placeholder 4" descr="Screen shot 2011-03-27 at 5.45.43 PM.png"/>
          <p:cNvPicPr>
            <a:picLocks noChangeAspect="1"/>
          </p:cNvPicPr>
          <p:nvPr/>
        </p:nvPicPr>
        <p:blipFill>
          <a:blip r:embed="rId2"/>
          <a:srcRect l="-21074" r="-21074"/>
          <a:stretch>
            <a:fillRect/>
          </a:stretch>
        </p:blipFill>
        <p:spPr>
          <a:xfrm>
            <a:off x="5181600" y="1"/>
            <a:ext cx="4572000" cy="230391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381000" y="3352800"/>
            <a:ext cx="6172200" cy="457200"/>
          </a:xfrm>
          <a:prstGeom prst="ellipse">
            <a:avLst/>
          </a:prstGeom>
          <a:noFill/>
          <a:ln w="762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7448" cy="9906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Let’s try it!</a:t>
            </a:r>
            <a:endParaRPr lang="en-US" sz="38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1524000"/>
            <a:ext cx="2514600" cy="5029200"/>
          </a:xfrm>
        </p:spPr>
        <p:txBody>
          <a:bodyPr>
            <a:normAutofit fontScale="85000" lnSpcReduction="10000"/>
          </a:bodyPr>
          <a:lstStyle/>
          <a:p>
            <a:r>
              <a:rPr lang="en-US" sz="3600" b="1" dirty="0" smtClean="0"/>
              <a:t>1. What’s in the picture?</a:t>
            </a:r>
          </a:p>
          <a:p>
            <a:r>
              <a:rPr lang="en-US" sz="3600" b="1" dirty="0" smtClean="0"/>
              <a:t>2. Read the answer choices</a:t>
            </a:r>
          </a:p>
          <a:p>
            <a:r>
              <a:rPr lang="en-US" sz="3600" b="1" dirty="0" smtClean="0"/>
              <a:t>3. Which choice are you sure is occurring in the picture?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397079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SPI 0601.7.5 Choose the statement that best summarizes the message of a medium.  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0" y="3683001"/>
            <a:ext cx="571804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From this photo, a viewer can conclude that the children…</a:t>
            </a:r>
          </a:p>
          <a:p>
            <a:r>
              <a:rPr lang="en-US" sz="2400" b="1" dirty="0" smtClean="0"/>
              <a:t>A. enjoy traveling to different cities to dance</a:t>
            </a:r>
          </a:p>
          <a:p>
            <a:r>
              <a:rPr lang="en-US" sz="2400" b="1" dirty="0" smtClean="0"/>
              <a:t>B. have never done this dance before</a:t>
            </a:r>
          </a:p>
          <a:p>
            <a:r>
              <a:rPr lang="en-US" sz="2400" b="1" dirty="0" smtClean="0"/>
              <a:t>C. are in the United States</a:t>
            </a:r>
          </a:p>
          <a:p>
            <a:r>
              <a:rPr lang="en-US" sz="2400" b="1" dirty="0" smtClean="0"/>
              <a:t>D. are performing at a festival.</a:t>
            </a:r>
            <a:endParaRPr lang="en-US" sz="2400" b="1" dirty="0"/>
          </a:p>
        </p:txBody>
      </p:sp>
      <p:pic>
        <p:nvPicPr>
          <p:cNvPr id="6" name="Picture 5" descr="Screen shot 2011-03-27 at 5.58.54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4900" y="0"/>
            <a:ext cx="5499100" cy="36830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7448" cy="9906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Let’s try it!</a:t>
            </a:r>
            <a:endParaRPr lang="en-US" sz="38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1524000"/>
            <a:ext cx="2514600" cy="5029200"/>
          </a:xfrm>
        </p:spPr>
        <p:txBody>
          <a:bodyPr>
            <a:normAutofit fontScale="85000" lnSpcReduction="10000"/>
          </a:bodyPr>
          <a:lstStyle/>
          <a:p>
            <a:r>
              <a:rPr lang="en-US" sz="3600" b="1" dirty="0" smtClean="0"/>
              <a:t>1. What’s in the picture?</a:t>
            </a:r>
          </a:p>
          <a:p>
            <a:r>
              <a:rPr lang="en-US" sz="3600" b="1" dirty="0" smtClean="0"/>
              <a:t>2. Read the answer choices</a:t>
            </a:r>
          </a:p>
          <a:p>
            <a:r>
              <a:rPr lang="en-US" sz="3600" b="1" dirty="0" smtClean="0"/>
              <a:t>3. Which choice are you sure is occurring in the picture?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397079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SPI 0601.7.5 Choose the statement that best summarizes the message of a medium.  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0" y="3683001"/>
            <a:ext cx="571804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From this photo, a viewer can conclude that the children…</a:t>
            </a:r>
          </a:p>
          <a:p>
            <a:r>
              <a:rPr lang="en-US" sz="2400" b="1" dirty="0" smtClean="0"/>
              <a:t>A. enjoy traveling to different cities to dance</a:t>
            </a:r>
          </a:p>
          <a:p>
            <a:r>
              <a:rPr lang="en-US" sz="2400" b="1" dirty="0" smtClean="0"/>
              <a:t>B. have never done this dance before</a:t>
            </a:r>
          </a:p>
          <a:p>
            <a:r>
              <a:rPr lang="en-US" sz="2400" b="1" dirty="0" smtClean="0"/>
              <a:t>C. are in the United States</a:t>
            </a:r>
          </a:p>
          <a:p>
            <a:r>
              <a:rPr lang="en-US" sz="2400" b="1" dirty="0" smtClean="0"/>
              <a:t>D. are performing at a festival.</a:t>
            </a:r>
            <a:endParaRPr lang="en-US" sz="2400" b="1" dirty="0"/>
          </a:p>
        </p:txBody>
      </p:sp>
      <p:pic>
        <p:nvPicPr>
          <p:cNvPr id="6" name="Picture 5" descr="Screen shot 2011-03-27 at 5.58.54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4900" y="0"/>
            <a:ext cx="5499100" cy="3683001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2667000" y="5943600"/>
            <a:ext cx="4876800" cy="457200"/>
          </a:xfrm>
          <a:prstGeom prst="ellipse">
            <a:avLst/>
          </a:prstGeom>
          <a:noFill/>
          <a:ln w="762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7448" cy="990600"/>
          </a:xfrm>
        </p:spPr>
        <p:txBody>
          <a:bodyPr>
            <a:normAutofit/>
          </a:bodyPr>
          <a:lstStyle/>
          <a:p>
            <a:r>
              <a:rPr lang="en-US" sz="3000" b="1" dirty="0" smtClean="0"/>
              <a:t>Steps to find the mood of a picture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537448" cy="5166211"/>
          </a:xfrm>
        </p:spPr>
        <p:txBody>
          <a:bodyPr>
            <a:normAutofit/>
          </a:bodyPr>
          <a:lstStyle/>
          <a:p>
            <a:r>
              <a:rPr lang="en-US" sz="3000" b="1" dirty="0" smtClean="0"/>
              <a:t>Sometimes you will have to determine the “mood” of a photo</a:t>
            </a:r>
          </a:p>
          <a:p>
            <a:pPr lvl="1"/>
            <a:r>
              <a:rPr lang="en-US" sz="2800" b="1" dirty="0" smtClean="0"/>
              <a:t>You will be given 4 adjectives, and you need to pick the one that matches the photo.</a:t>
            </a:r>
          </a:p>
          <a:p>
            <a:pPr lvl="1"/>
            <a:r>
              <a:rPr lang="en-US" sz="2800" b="1" dirty="0" smtClean="0"/>
              <a:t>Look at the people’s facial expressions and body language. Show your coach how you would show the following adjectives:</a:t>
            </a:r>
          </a:p>
          <a:p>
            <a:pPr lvl="2"/>
            <a:r>
              <a:rPr lang="en-US" sz="2500" b="1" dirty="0" smtClean="0"/>
              <a:t>Scared, happy, sad, angry, surprised, focused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397079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SPI 0601.7.5 Choose the statement that best summarizes the message of a medium.  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Let’s try it!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05200" y="4876800"/>
            <a:ext cx="5638800" cy="3429000"/>
          </a:xfrm>
        </p:spPr>
        <p:txBody>
          <a:bodyPr>
            <a:normAutofit/>
          </a:bodyPr>
          <a:lstStyle/>
          <a:p>
            <a:r>
              <a:rPr lang="en-US" sz="2600" b="1" dirty="0" smtClean="0"/>
              <a:t>The girl in this picture appears to be</a:t>
            </a:r>
          </a:p>
          <a:p>
            <a:pPr lvl="1">
              <a:buNone/>
            </a:pPr>
            <a:r>
              <a:rPr lang="en-US" b="1" dirty="0" smtClean="0"/>
              <a:t>A. surprised. 	B. outraged. </a:t>
            </a:r>
          </a:p>
          <a:p>
            <a:pPr lvl="1">
              <a:buNone/>
            </a:pPr>
            <a:r>
              <a:rPr lang="en-US" b="1" dirty="0" smtClean="0"/>
              <a:t>C. modest. 	D. upset.</a:t>
            </a:r>
            <a:endParaRPr lang="en-US" b="1" dirty="0"/>
          </a:p>
        </p:txBody>
      </p:sp>
      <p:pic>
        <p:nvPicPr>
          <p:cNvPr id="4" name="Picture 3" descr="Screen shot 2011-03-27 at 6.04.21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9413" y="1828800"/>
            <a:ext cx="3987800" cy="2768600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76200" y="1828800"/>
            <a:ext cx="3048000" cy="5029200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What’s in the picture?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Read the answer choices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Which choice are you sure is occurring in the picture?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lang="en-US" sz="3600" b="1" dirty="0" smtClean="0"/>
              <a:t>4. What if we don’t know what “modest” means? 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Let’s try it!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05200" y="4876800"/>
            <a:ext cx="5638800" cy="3429000"/>
          </a:xfrm>
        </p:spPr>
        <p:txBody>
          <a:bodyPr>
            <a:normAutofit/>
          </a:bodyPr>
          <a:lstStyle/>
          <a:p>
            <a:r>
              <a:rPr lang="en-US" sz="2600" b="1" dirty="0" smtClean="0"/>
              <a:t>The girl in this picture appears to be</a:t>
            </a:r>
          </a:p>
          <a:p>
            <a:pPr lvl="1">
              <a:buNone/>
            </a:pPr>
            <a:r>
              <a:rPr lang="en-US" b="1" dirty="0" smtClean="0"/>
              <a:t>A. surprised. 	B. outraged. </a:t>
            </a:r>
          </a:p>
          <a:p>
            <a:pPr lvl="1">
              <a:buNone/>
            </a:pPr>
            <a:r>
              <a:rPr lang="en-US" b="1" dirty="0" smtClean="0"/>
              <a:t>C. modest. 	D. upset.</a:t>
            </a:r>
            <a:endParaRPr lang="en-US" b="1" dirty="0"/>
          </a:p>
        </p:txBody>
      </p:sp>
      <p:pic>
        <p:nvPicPr>
          <p:cNvPr id="4" name="Picture 3" descr="Screen shot 2011-03-27 at 6.04.21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9413" y="1828800"/>
            <a:ext cx="3987800" cy="2768600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76200" y="1828800"/>
            <a:ext cx="3048000" cy="5029200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What’s in the picture?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Read the answer choices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Which choice are you sure is occurring in the picture?</a:t>
            </a:r>
          </a:p>
          <a:p>
            <a:pPr marL="320040" indent="-320040" defTabSz="91440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3600" b="1" dirty="0" smtClean="0"/>
              <a:t>4. What if we don’t know what “modest” means? </a:t>
            </a:r>
            <a:r>
              <a:rPr lang="en-US" sz="3200" b="1" dirty="0" smtClean="0">
                <a:solidFill>
                  <a:srgbClr val="775F55"/>
                </a:solidFill>
              </a:rPr>
              <a:t>We still know she is upset!</a:t>
            </a:r>
            <a:endParaRPr lang="en-US" sz="3200" dirty="0" smtClean="0">
              <a:solidFill>
                <a:srgbClr val="775F55"/>
              </a:solidFill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Oval 6"/>
          <p:cNvSpPr/>
          <p:nvPr/>
        </p:nvSpPr>
        <p:spPr>
          <a:xfrm>
            <a:off x="5943600" y="5867400"/>
            <a:ext cx="2157413" cy="457200"/>
          </a:xfrm>
          <a:prstGeom prst="ellipse">
            <a:avLst/>
          </a:prstGeom>
          <a:noFill/>
          <a:ln w="762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7448" cy="990600"/>
          </a:xfrm>
        </p:spPr>
        <p:txBody>
          <a:bodyPr>
            <a:normAutofit/>
          </a:bodyPr>
          <a:lstStyle/>
          <a:p>
            <a:r>
              <a:rPr lang="en-US" sz="3000" b="1" dirty="0" smtClean="0"/>
              <a:t>Steps to find the </a:t>
            </a:r>
            <a:r>
              <a:rPr lang="en-US" sz="3000" b="1" u="sng" dirty="0" smtClean="0"/>
              <a:t>inferred</a:t>
            </a:r>
            <a:r>
              <a:rPr lang="en-US" sz="3000" b="1" dirty="0" smtClean="0"/>
              <a:t> message of a picture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537448" cy="5166211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Sometimes the message isn’t as obvious</a:t>
            </a:r>
          </a:p>
          <a:p>
            <a:pPr lvl="1"/>
            <a:r>
              <a:rPr lang="en-US" sz="2800" b="1" dirty="0" smtClean="0"/>
              <a:t>You will need to put together clues in the picture to get to the correct answer choice</a:t>
            </a:r>
          </a:p>
          <a:p>
            <a:pPr lvl="1"/>
            <a:r>
              <a:rPr lang="en-US" sz="2800" b="1" dirty="0" smtClean="0"/>
              <a:t>But the steps are the SAME</a:t>
            </a:r>
          </a:p>
          <a:p>
            <a:pPr lvl="2"/>
            <a:r>
              <a:rPr lang="en-US" sz="2800" b="1" dirty="0" smtClean="0"/>
              <a:t>Still ask yourself what you can determine </a:t>
            </a:r>
            <a:r>
              <a:rPr lang="en-US" sz="2800" b="1" u="sng" dirty="0" smtClean="0"/>
              <a:t>from the picture</a:t>
            </a:r>
            <a:r>
              <a:rPr lang="en-US" sz="2800" b="1" dirty="0" smtClean="0"/>
              <a:t>. You need to then turn the contents of the picture into a message. A message is not a description. A message if the point of the photo, or what you could use the photo to say if you didn’t have words. </a:t>
            </a:r>
          </a:p>
          <a:p>
            <a:pPr lvl="1"/>
            <a:endParaRPr lang="en-US" sz="28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0" y="6397079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SPI 0601.7.5 Choose the statement that best summarizes the message of a medium.  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Let’s try it!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45720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Choose the statement that best summarizes the message of this picture.</a:t>
            </a:r>
          </a:p>
          <a:p>
            <a:pPr lvl="1"/>
            <a:r>
              <a:rPr lang="en-US" b="1" dirty="0" smtClean="0"/>
              <a:t>A. Students at graduation can expect to be successful in life. </a:t>
            </a:r>
          </a:p>
          <a:p>
            <a:pPr lvl="1"/>
            <a:r>
              <a:rPr lang="en-US" b="1" dirty="0" smtClean="0"/>
              <a:t>B. Graduation day is a proud event for a student and his family and friends. </a:t>
            </a:r>
          </a:p>
          <a:p>
            <a:pPr lvl="1"/>
            <a:r>
              <a:rPr lang="en-US" b="1" dirty="0" smtClean="0"/>
              <a:t>C. A student smiles for a picture on graduation day. </a:t>
            </a:r>
          </a:p>
          <a:p>
            <a:pPr lvl="1"/>
            <a:r>
              <a:rPr lang="en-US" b="1" dirty="0" smtClean="0"/>
              <a:t>D. Parents discuss plans for the future at the graduation for their son.</a:t>
            </a:r>
            <a:endParaRPr lang="en-US" b="1" dirty="0"/>
          </a:p>
        </p:txBody>
      </p:sp>
      <p:pic>
        <p:nvPicPr>
          <p:cNvPr id="4" name="Picture 3" descr="Screen shot 2011-03-27 at 6.07.39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200" y="228600"/>
            <a:ext cx="3355848" cy="480106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953000" y="5029668"/>
            <a:ext cx="4194048" cy="1749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20040" lvl="0" indent="-320040" defTabSz="91440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n-US" sz="2400" b="1" dirty="0" smtClean="0"/>
              <a:t>1. What’s in the picture?</a:t>
            </a:r>
          </a:p>
          <a:p>
            <a:pPr marL="320040" lvl="0" indent="-320040" defTabSz="91440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n-US" sz="2400" b="1" dirty="0" smtClean="0"/>
              <a:t>2. Read the answer choices</a:t>
            </a:r>
          </a:p>
          <a:p>
            <a:pPr marL="320040" lvl="0" indent="-320040" defTabSz="91440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n-US" sz="2400" b="1" dirty="0" smtClean="0"/>
              <a:t>3. Which choice are you sure is occurring in the picture?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Let’s try it!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49530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Choose the statement that best summarizes the message of this picture.</a:t>
            </a:r>
          </a:p>
          <a:p>
            <a:pPr lvl="1"/>
            <a:r>
              <a:rPr lang="en-US" b="1" dirty="0" smtClean="0"/>
              <a:t>A. Students at graduation can expect to be successful in life. </a:t>
            </a:r>
          </a:p>
          <a:p>
            <a:pPr lvl="1"/>
            <a:r>
              <a:rPr lang="en-US" b="1" dirty="0" smtClean="0">
                <a:solidFill>
                  <a:srgbClr val="775F55"/>
                </a:solidFill>
              </a:rPr>
              <a:t>Even if I think students who graduate will be successful, the picture doesn’t tell me that. </a:t>
            </a:r>
          </a:p>
          <a:p>
            <a:pPr lvl="1"/>
            <a:r>
              <a:rPr lang="en-US" b="1" dirty="0" smtClean="0"/>
              <a:t>B. Graduation day is a proud event for a student and his family and friends.</a:t>
            </a:r>
          </a:p>
          <a:p>
            <a:pPr lvl="1"/>
            <a:r>
              <a:rPr lang="en-US" b="1" dirty="0" smtClean="0"/>
              <a:t> </a:t>
            </a:r>
            <a:r>
              <a:rPr lang="en-US" b="1" dirty="0" smtClean="0">
                <a:solidFill>
                  <a:srgbClr val="775F55"/>
                </a:solidFill>
              </a:rPr>
              <a:t>I know if is graduation day. There is a student in the picture with his family. Based on their expressions, they look happy and proud.</a:t>
            </a:r>
            <a:endParaRPr lang="en-US" b="1" dirty="0" smtClean="0"/>
          </a:p>
          <a:p>
            <a:pPr lvl="1"/>
            <a:r>
              <a:rPr lang="en-US" b="1" dirty="0" smtClean="0"/>
              <a:t>C. A student smiles for a picture on graduation day. </a:t>
            </a:r>
          </a:p>
          <a:p>
            <a:pPr lvl="1"/>
            <a:r>
              <a:rPr lang="en-US" b="1" dirty="0" smtClean="0">
                <a:solidFill>
                  <a:srgbClr val="775F55"/>
                </a:solidFill>
              </a:rPr>
              <a:t>This is exactly what is going on in the picture, but there is no </a:t>
            </a:r>
            <a:r>
              <a:rPr lang="en-US" b="1" u="sng" dirty="0" smtClean="0">
                <a:solidFill>
                  <a:srgbClr val="775F55"/>
                </a:solidFill>
              </a:rPr>
              <a:t>message</a:t>
            </a:r>
            <a:r>
              <a:rPr lang="en-US" b="1" dirty="0" smtClean="0">
                <a:solidFill>
                  <a:srgbClr val="775F55"/>
                </a:solidFill>
              </a:rPr>
              <a:t> in this option.</a:t>
            </a:r>
            <a:endParaRPr lang="en-US" b="1" dirty="0" smtClean="0"/>
          </a:p>
        </p:txBody>
      </p:sp>
      <p:pic>
        <p:nvPicPr>
          <p:cNvPr id="4" name="Picture 3" descr="Screen shot 2011-03-27 at 6.07.39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200" y="228600"/>
            <a:ext cx="3355848" cy="480106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953000" y="5029668"/>
            <a:ext cx="41910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000" b="1" dirty="0" smtClean="0"/>
              <a:t>D. Parents discuss plans for the future at the graduation for their son.</a:t>
            </a:r>
          </a:p>
          <a:p>
            <a:pPr lvl="1"/>
            <a:r>
              <a:rPr lang="en-US" sz="2000" b="1" dirty="0" smtClean="0">
                <a:solidFill>
                  <a:srgbClr val="775F55"/>
                </a:solidFill>
              </a:rPr>
              <a:t>No one is discussing in this photo.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534400" cy="990600"/>
          </a:xfrm>
        </p:spPr>
        <p:txBody>
          <a:bodyPr>
            <a:normAutofit/>
          </a:bodyPr>
          <a:lstStyle/>
          <a:p>
            <a:r>
              <a:rPr lang="en-US" b="1" dirty="0" smtClean="0"/>
              <a:t>Independent Practice!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96506"/>
            <a:ext cx="8839200" cy="5161494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Complete this worksheet on your own.</a:t>
            </a:r>
          </a:p>
          <a:p>
            <a:r>
              <a:rPr lang="en-US" sz="3600" b="1" dirty="0" smtClean="0"/>
              <a:t>Your coach will review the answers with you in approximately 5 minutes!</a:t>
            </a:r>
            <a:endParaRPr lang="en-US" sz="2968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Agenda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1. Steps to looking at a picture</a:t>
            </a:r>
          </a:p>
          <a:p>
            <a:r>
              <a:rPr lang="en-US" sz="4000" b="1" dirty="0" smtClean="0"/>
              <a:t>2. Group practice</a:t>
            </a:r>
          </a:p>
          <a:p>
            <a:r>
              <a:rPr lang="en-US" sz="4000" b="1" dirty="0" smtClean="0"/>
              <a:t>3. Independent practice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Extra time?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You will also have questions that ask you to choose the best visual (picture/video/chart/graph) to support the message of a speech.</a:t>
            </a:r>
          </a:p>
          <a:p>
            <a:r>
              <a:rPr lang="en-US" b="1" dirty="0" smtClean="0"/>
              <a:t>Remember… the point of the visual has to match the point of the speech!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Extra Time?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Melissa is giving a presentation to persuade students that CPR (cardiopulmonary resuscitation) is an important skill to know. </a:t>
            </a:r>
          </a:p>
          <a:p>
            <a:r>
              <a:rPr lang="en-US" sz="2800" b="1" dirty="0" smtClean="0"/>
              <a:t>Which of these would best reinforce her viewpoint?</a:t>
            </a:r>
          </a:p>
          <a:p>
            <a:pPr lvl="1"/>
            <a:r>
              <a:rPr lang="en-US" sz="2800" b="1" dirty="0" smtClean="0"/>
              <a:t>A. an original photograph of the person who invented CPR </a:t>
            </a:r>
          </a:p>
          <a:p>
            <a:pPr lvl="1"/>
            <a:r>
              <a:rPr lang="en-US" sz="2800" b="1" dirty="0" smtClean="0"/>
              <a:t>B. a diagram explaining the parts of the emergency room </a:t>
            </a:r>
          </a:p>
          <a:p>
            <a:pPr lvl="1"/>
            <a:r>
              <a:rPr lang="en-US" sz="2800" b="1" dirty="0" smtClean="0"/>
              <a:t>C. an illustration of the heart and the circulatory system </a:t>
            </a:r>
          </a:p>
          <a:p>
            <a:pPr lvl="1"/>
            <a:r>
              <a:rPr lang="en-US" sz="2800" b="1" dirty="0" smtClean="0"/>
              <a:t>D. a chart showing the number of lives saved by CPR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Extra Time?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Roberto is giving a speech to encourage people to recycle plastic materials. Which of these would be best for him to show the audience at the end of his speech?</a:t>
            </a:r>
          </a:p>
          <a:p>
            <a:pPr lvl="1"/>
            <a:r>
              <a:rPr lang="en-US" sz="3200" b="1" dirty="0" smtClean="0"/>
              <a:t>A. a magazine article about garbage</a:t>
            </a:r>
          </a:p>
          <a:p>
            <a:pPr lvl="1"/>
            <a:r>
              <a:rPr lang="en-US" sz="3200" b="1" dirty="0" smtClean="0"/>
              <a:t>B. a picture of plastic bottles and forks</a:t>
            </a:r>
          </a:p>
          <a:p>
            <a:pPr lvl="1"/>
            <a:r>
              <a:rPr lang="en-US" sz="3200" b="1" dirty="0" smtClean="0"/>
              <a:t>C. a photograph of a school playground </a:t>
            </a:r>
          </a:p>
          <a:p>
            <a:pPr lvl="1"/>
            <a:r>
              <a:rPr lang="en-US" sz="3200" b="1" dirty="0" smtClean="0"/>
              <a:t>D. a small chair made from recycled plastic</a:t>
            </a:r>
            <a:endParaRPr lang="en-US" sz="3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7448" cy="990600"/>
          </a:xfrm>
        </p:spPr>
        <p:txBody>
          <a:bodyPr>
            <a:normAutofit/>
          </a:bodyPr>
          <a:lstStyle/>
          <a:p>
            <a:r>
              <a:rPr lang="en-US" sz="3000" b="1" dirty="0" smtClean="0"/>
              <a:t>Steps to find the message in a picture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905000"/>
            <a:ext cx="8537448" cy="4492079"/>
          </a:xfrm>
        </p:spPr>
        <p:txBody>
          <a:bodyPr>
            <a:normAutofit/>
          </a:bodyPr>
          <a:lstStyle/>
          <a:p>
            <a:r>
              <a:rPr lang="en-US" sz="3000" b="1" dirty="0" smtClean="0"/>
              <a:t>1. Observe what’s in the picture</a:t>
            </a:r>
          </a:p>
          <a:p>
            <a:r>
              <a:rPr lang="en-US" sz="3000" b="1" dirty="0" smtClean="0"/>
              <a:t>2. Read the answer choices</a:t>
            </a:r>
          </a:p>
          <a:p>
            <a:r>
              <a:rPr lang="en-US" sz="3000" b="1" dirty="0" smtClean="0"/>
              <a:t>3. Which choice are you sure is occurring in the picture?</a:t>
            </a:r>
          </a:p>
          <a:p>
            <a:pPr lvl="1"/>
            <a:r>
              <a:rPr lang="en-US" sz="2700" b="1" dirty="0" smtClean="0"/>
              <a:t>Eliminate answer choices that cannot be inferred from the picture. Choose the answer that you KNOW based on the picture </a:t>
            </a:r>
          </a:p>
          <a:p>
            <a:pPr lvl="1">
              <a:buNone/>
            </a:pPr>
            <a:endParaRPr lang="en-US" sz="2700" b="1" dirty="0" smtClean="0"/>
          </a:p>
          <a:p>
            <a:pPr lvl="1">
              <a:buNone/>
            </a:pPr>
            <a:r>
              <a:rPr lang="en-US" sz="2700" b="1" dirty="0" smtClean="0"/>
              <a:t>ASK YOURSELF: DO I </a:t>
            </a:r>
            <a:r>
              <a:rPr lang="en-US" sz="2700" b="1" u="sng" dirty="0" smtClean="0"/>
              <a:t>KNOW</a:t>
            </a:r>
            <a:r>
              <a:rPr lang="en-US" sz="2700" b="1" dirty="0" smtClean="0"/>
              <a:t> THIS FROM THE PICTURE?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397079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SPI 0601.7.5 Choose the statement that best summarizes the message of a medium.  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8" name="Oval Callout 7"/>
          <p:cNvSpPr/>
          <p:nvPr/>
        </p:nvSpPr>
        <p:spPr>
          <a:xfrm>
            <a:off x="6629400" y="152400"/>
            <a:ext cx="2438400" cy="1600200"/>
          </a:xfrm>
          <a:prstGeom prst="wedgeEllipseCallou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007352" y="304800"/>
            <a:ext cx="2060448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Write this down in your notebook!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7448" cy="990600"/>
          </a:xfrm>
        </p:spPr>
        <p:txBody>
          <a:bodyPr>
            <a:normAutofit/>
          </a:bodyPr>
          <a:lstStyle/>
          <a:p>
            <a:r>
              <a:rPr lang="en-US" sz="3800" b="1" dirty="0" smtClean="0"/>
              <a:t>The steps in action…</a:t>
            </a:r>
          </a:p>
        </p:txBody>
      </p:sp>
      <p:pic>
        <p:nvPicPr>
          <p:cNvPr id="5" name="Content Placeholder 4" descr="Screen shot 2011-03-27 at 5.45.43 PM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 l="-21074" r="-21074"/>
          <a:stretch>
            <a:fillRect/>
          </a:stretch>
        </p:blipFill>
        <p:spPr>
          <a:xfrm>
            <a:off x="1676400" y="1600200"/>
            <a:ext cx="8915400" cy="4492625"/>
          </a:xfrm>
        </p:spPr>
      </p:pic>
      <p:sp>
        <p:nvSpPr>
          <p:cNvPr id="4" name="TextBox 3"/>
          <p:cNvSpPr txBox="1"/>
          <p:nvPr/>
        </p:nvSpPr>
        <p:spPr>
          <a:xfrm>
            <a:off x="0" y="6397079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SPI 0601.7.5 Choose the statement that best summarizes the message of a medium.  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28600" y="1905000"/>
            <a:ext cx="2743200" cy="4492079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What’s</a:t>
            </a:r>
            <a:r>
              <a:rPr kumimoji="0" lang="en-US" sz="3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the picture?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7448" cy="990600"/>
          </a:xfrm>
        </p:spPr>
        <p:txBody>
          <a:bodyPr>
            <a:normAutofit/>
          </a:bodyPr>
          <a:lstStyle/>
          <a:p>
            <a:r>
              <a:rPr lang="en-US" sz="3800" b="1" dirty="0" smtClean="0"/>
              <a:t>The steps in action…</a:t>
            </a:r>
          </a:p>
        </p:txBody>
      </p:sp>
      <p:pic>
        <p:nvPicPr>
          <p:cNvPr id="5" name="Content Placeholder 4" descr="Screen shot 2011-03-27 at 5.45.43 PM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 l="-21074" r="-21074"/>
          <a:stretch>
            <a:fillRect/>
          </a:stretch>
        </p:blipFill>
        <p:spPr>
          <a:xfrm>
            <a:off x="1676400" y="1600200"/>
            <a:ext cx="8915400" cy="4492625"/>
          </a:xfrm>
        </p:spPr>
      </p:pic>
      <p:sp>
        <p:nvSpPr>
          <p:cNvPr id="4" name="TextBox 3"/>
          <p:cNvSpPr txBox="1"/>
          <p:nvPr/>
        </p:nvSpPr>
        <p:spPr>
          <a:xfrm>
            <a:off x="0" y="6397079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SPI 0601.7.5 Choose the statement that best summarizes the message of a medium.  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28600" y="1905000"/>
            <a:ext cx="2743200" cy="4492079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What’s</a:t>
            </a:r>
            <a:r>
              <a:rPr kumimoji="0" lang="en-US" sz="3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the picture?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lang="en-US" sz="3000" b="1" baseline="0" dirty="0" smtClean="0"/>
              <a:t>Answer:</a:t>
            </a:r>
            <a:r>
              <a:rPr lang="en-US" sz="3000" b="1" dirty="0" smtClean="0"/>
              <a:t> 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lang="en-US" sz="3000" b="1" dirty="0" smtClean="0"/>
              <a:t>Lots of vegetables in baskets with price tags</a:t>
            </a:r>
            <a:endParaRPr kumimoji="0" lang="en-US" sz="3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766048" cy="990600"/>
          </a:xfrm>
        </p:spPr>
        <p:txBody>
          <a:bodyPr/>
          <a:lstStyle/>
          <a:p>
            <a:r>
              <a:rPr lang="en-US" b="1" dirty="0" smtClean="0"/>
              <a:t>The steps in action…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981200"/>
            <a:ext cx="8153400" cy="4495800"/>
          </a:xfrm>
        </p:spPr>
        <p:txBody>
          <a:bodyPr>
            <a:normAutofit/>
          </a:bodyPr>
          <a:lstStyle/>
          <a:p>
            <a:r>
              <a:rPr lang="en-US" b="1" dirty="0" smtClean="0"/>
              <a:t>Step 2: Read the choices</a:t>
            </a:r>
          </a:p>
          <a:p>
            <a:r>
              <a:rPr lang="en-US" b="1" dirty="0" smtClean="0"/>
              <a:t>A farmers’ market plans to </a:t>
            </a:r>
            <a:br>
              <a:rPr lang="en-US" b="1" dirty="0" smtClean="0"/>
            </a:br>
            <a:r>
              <a:rPr lang="en-US" b="1" dirty="0" smtClean="0"/>
              <a:t>use this photo in an advertisement. What message are the farmers most likely trying to communicate with this photo?</a:t>
            </a:r>
          </a:p>
          <a:p>
            <a:pPr lvl="1"/>
            <a:r>
              <a:rPr lang="en-US" b="1" dirty="0" smtClean="0"/>
              <a:t>A. Their prices are comparable to supermarket prices. </a:t>
            </a:r>
          </a:p>
          <a:p>
            <a:pPr lvl="1"/>
            <a:r>
              <a:rPr lang="en-US" b="1" dirty="0" smtClean="0"/>
              <a:t>B. They offer a variety of fresh produce. </a:t>
            </a:r>
          </a:p>
          <a:p>
            <a:pPr lvl="1"/>
            <a:r>
              <a:rPr lang="en-US" b="1" dirty="0" smtClean="0"/>
              <a:t>C. They handpick all of the vegetables.</a:t>
            </a:r>
          </a:p>
          <a:p>
            <a:pPr lvl="1"/>
            <a:r>
              <a:rPr lang="en-US" b="1" dirty="0" smtClean="0"/>
              <a:t>D. Their produce is grown on land nearby.</a:t>
            </a:r>
            <a:endParaRPr lang="en-US" b="1" dirty="0"/>
          </a:p>
        </p:txBody>
      </p:sp>
      <p:pic>
        <p:nvPicPr>
          <p:cNvPr id="4" name="Content Placeholder 4" descr="Screen shot 2011-03-27 at 5.45.43 PM.png"/>
          <p:cNvPicPr>
            <a:picLocks noChangeAspect="1"/>
          </p:cNvPicPr>
          <p:nvPr/>
        </p:nvPicPr>
        <p:blipFill>
          <a:blip r:embed="rId2"/>
          <a:srcRect l="-21074" r="-21074"/>
          <a:stretch>
            <a:fillRect/>
          </a:stretch>
        </p:blipFill>
        <p:spPr>
          <a:xfrm>
            <a:off x="4161005" y="0"/>
            <a:ext cx="5897395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766048" cy="990600"/>
          </a:xfrm>
        </p:spPr>
        <p:txBody>
          <a:bodyPr/>
          <a:lstStyle/>
          <a:p>
            <a:r>
              <a:rPr lang="en-US" b="1" dirty="0" smtClean="0"/>
              <a:t>The steps in action…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905000"/>
            <a:ext cx="8153400" cy="44958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Step 3: </a:t>
            </a:r>
            <a:r>
              <a:rPr lang="en-US" sz="2800" b="1" dirty="0" smtClean="0"/>
              <a:t>Which choice are you </a:t>
            </a:r>
            <a:br>
              <a:rPr lang="en-US" sz="2800" b="1" dirty="0" smtClean="0"/>
            </a:br>
            <a:r>
              <a:rPr lang="en-US" sz="2800" b="1" dirty="0" smtClean="0"/>
              <a:t>sure is occurring in the picture?</a:t>
            </a:r>
            <a:endParaRPr lang="en-US" b="1" dirty="0" smtClean="0"/>
          </a:p>
          <a:p>
            <a:r>
              <a:rPr lang="en-US" b="1" dirty="0" smtClean="0"/>
              <a:t>A farmers’ market plans to </a:t>
            </a:r>
            <a:br>
              <a:rPr lang="en-US" b="1" dirty="0" smtClean="0"/>
            </a:br>
            <a:r>
              <a:rPr lang="en-US" b="1" dirty="0" smtClean="0"/>
              <a:t>use this photo in an advertisement. What message are the farmers most likely trying to communicate with this photo?</a:t>
            </a:r>
          </a:p>
          <a:p>
            <a:pPr lvl="1"/>
            <a:r>
              <a:rPr lang="en-US" b="1" dirty="0" smtClean="0"/>
              <a:t>A. Their prices are comparable to supermarket prices. </a:t>
            </a:r>
          </a:p>
          <a:p>
            <a:pPr lvl="1"/>
            <a:r>
              <a:rPr lang="en-US" b="1" dirty="0" smtClean="0"/>
              <a:t>B. They offer a variety of fresh produce. </a:t>
            </a:r>
          </a:p>
          <a:p>
            <a:pPr lvl="1"/>
            <a:r>
              <a:rPr lang="en-US" b="1" dirty="0" smtClean="0"/>
              <a:t>C. They handpick all of the vegetables.</a:t>
            </a:r>
          </a:p>
          <a:p>
            <a:pPr lvl="1"/>
            <a:r>
              <a:rPr lang="en-US" b="1" dirty="0" smtClean="0"/>
              <a:t>D. Their produce is grown on land nearby.</a:t>
            </a:r>
            <a:endParaRPr lang="en-US" b="1" dirty="0"/>
          </a:p>
        </p:txBody>
      </p:sp>
      <p:pic>
        <p:nvPicPr>
          <p:cNvPr id="4" name="Content Placeholder 4" descr="Screen shot 2011-03-27 at 5.45.43 PM.png"/>
          <p:cNvPicPr>
            <a:picLocks noChangeAspect="1"/>
          </p:cNvPicPr>
          <p:nvPr/>
        </p:nvPicPr>
        <p:blipFill>
          <a:blip r:embed="rId2"/>
          <a:srcRect l="-21074" r="-21074"/>
          <a:stretch>
            <a:fillRect/>
          </a:stretch>
        </p:blipFill>
        <p:spPr>
          <a:xfrm>
            <a:off x="4495800" y="0"/>
            <a:ext cx="5562600" cy="28030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766048" cy="990600"/>
          </a:xfrm>
        </p:spPr>
        <p:txBody>
          <a:bodyPr/>
          <a:lstStyle/>
          <a:p>
            <a:r>
              <a:rPr lang="en-US" b="1" dirty="0" smtClean="0"/>
              <a:t>The steps in action…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905000"/>
            <a:ext cx="8153400" cy="44958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Step 3: </a:t>
            </a:r>
            <a:r>
              <a:rPr lang="en-US" sz="2800" b="1" dirty="0" smtClean="0"/>
              <a:t>Which choice are you </a:t>
            </a:r>
            <a:br>
              <a:rPr lang="en-US" sz="2800" b="1" dirty="0" smtClean="0"/>
            </a:br>
            <a:r>
              <a:rPr lang="en-US" sz="2800" b="1" dirty="0" smtClean="0"/>
              <a:t>sure is occurring in the picture?</a:t>
            </a:r>
            <a:endParaRPr lang="en-US" b="1" dirty="0" smtClean="0"/>
          </a:p>
          <a:p>
            <a:r>
              <a:rPr lang="en-US" b="1" dirty="0" smtClean="0"/>
              <a:t>A farmers’ market plans to </a:t>
            </a:r>
            <a:br>
              <a:rPr lang="en-US" b="1" dirty="0" smtClean="0"/>
            </a:br>
            <a:r>
              <a:rPr lang="en-US" b="1" dirty="0" smtClean="0"/>
              <a:t>use this photo in an advertisement. What message are the farmers most likely trying to communicate with this photo?</a:t>
            </a:r>
          </a:p>
          <a:p>
            <a:pPr lvl="1"/>
            <a:r>
              <a:rPr lang="en-US" b="1" dirty="0" smtClean="0"/>
              <a:t>A. Their prices are comparable to supermarket prices. </a:t>
            </a:r>
          </a:p>
          <a:p>
            <a:pPr lvl="1"/>
            <a:r>
              <a:rPr lang="en-US" b="1" dirty="0" smtClean="0"/>
              <a:t>B. They offer a variety of fresh produce. </a:t>
            </a:r>
          </a:p>
          <a:p>
            <a:pPr lvl="1"/>
            <a:r>
              <a:rPr lang="en-US" b="1" dirty="0" smtClean="0"/>
              <a:t>C. They handpick all of the vegetables.</a:t>
            </a:r>
          </a:p>
          <a:p>
            <a:pPr lvl="1"/>
            <a:r>
              <a:rPr lang="en-US" b="1" dirty="0" smtClean="0"/>
              <a:t>D. Their produce is grown on land nearby.</a:t>
            </a:r>
            <a:endParaRPr lang="en-US" b="1" dirty="0"/>
          </a:p>
        </p:txBody>
      </p:sp>
      <p:pic>
        <p:nvPicPr>
          <p:cNvPr id="4" name="Content Placeholder 4" descr="Screen shot 2011-03-27 at 5.45.43 PM.png"/>
          <p:cNvPicPr>
            <a:picLocks noChangeAspect="1"/>
          </p:cNvPicPr>
          <p:nvPr/>
        </p:nvPicPr>
        <p:blipFill>
          <a:blip r:embed="rId2"/>
          <a:srcRect l="-21074" r="-21074"/>
          <a:stretch>
            <a:fillRect/>
          </a:stretch>
        </p:blipFill>
        <p:spPr>
          <a:xfrm>
            <a:off x="4495800" y="0"/>
            <a:ext cx="5562600" cy="28030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766048" cy="990600"/>
          </a:xfrm>
        </p:spPr>
        <p:txBody>
          <a:bodyPr/>
          <a:lstStyle/>
          <a:p>
            <a:r>
              <a:rPr lang="en-US" b="1" dirty="0" smtClean="0"/>
              <a:t>The steps in action…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0"/>
            <a:ext cx="8991600" cy="53340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Step 3: </a:t>
            </a:r>
            <a:r>
              <a:rPr lang="en-US" sz="2800" b="1" dirty="0" smtClean="0"/>
              <a:t>Which choice are you </a:t>
            </a:r>
            <a:br>
              <a:rPr lang="en-US" sz="2800" b="1" dirty="0" smtClean="0"/>
            </a:br>
            <a:r>
              <a:rPr lang="en-US" sz="2800" b="1" dirty="0" smtClean="0"/>
              <a:t>sure is occurring in the picture?</a:t>
            </a:r>
            <a:endParaRPr lang="en-US" b="1" dirty="0" smtClean="0"/>
          </a:p>
          <a:p>
            <a:pPr lvl="1"/>
            <a:r>
              <a:rPr lang="en-US" b="1" dirty="0" smtClean="0"/>
              <a:t>A. Their prices are comparable to supermarket prices. </a:t>
            </a:r>
          </a:p>
          <a:p>
            <a:pPr lvl="2"/>
            <a:r>
              <a:rPr lang="en-US" b="1" dirty="0" smtClean="0">
                <a:solidFill>
                  <a:srgbClr val="775F55"/>
                </a:solidFill>
              </a:rPr>
              <a:t>I can see price tags, but I do not see a comparison to supermarket prices. In fact, I can’t even tell what the prices are for!</a:t>
            </a:r>
          </a:p>
          <a:p>
            <a:pPr lvl="1"/>
            <a:r>
              <a:rPr lang="en-US" b="1" dirty="0" smtClean="0"/>
              <a:t>B. They offer a variety of fresh produce.</a:t>
            </a:r>
          </a:p>
          <a:p>
            <a:pPr lvl="2"/>
            <a:r>
              <a:rPr lang="en-US" b="1" dirty="0" smtClean="0">
                <a:solidFill>
                  <a:srgbClr val="775F55"/>
                </a:solidFill>
              </a:rPr>
              <a:t>Variety means many different kinds. Produce = fruits/vegetables. I see at least 14 different vegetables. That is a variety! </a:t>
            </a:r>
          </a:p>
          <a:p>
            <a:pPr lvl="1"/>
            <a:r>
              <a:rPr lang="en-US" b="1" dirty="0" smtClean="0"/>
              <a:t>C. They handpick all of the vegetables.</a:t>
            </a:r>
          </a:p>
          <a:p>
            <a:pPr lvl="2"/>
            <a:r>
              <a:rPr lang="en-US" b="1" dirty="0" smtClean="0">
                <a:solidFill>
                  <a:srgbClr val="775F55"/>
                </a:solidFill>
              </a:rPr>
              <a:t>There is no way for me to know based on this photo that the vegetables were handpicked. </a:t>
            </a:r>
          </a:p>
          <a:p>
            <a:pPr lvl="1"/>
            <a:r>
              <a:rPr lang="en-US" b="1" dirty="0" smtClean="0"/>
              <a:t>D. Their produce is grown on land nearby.</a:t>
            </a:r>
          </a:p>
          <a:p>
            <a:pPr lvl="2"/>
            <a:r>
              <a:rPr lang="en-US" b="1" dirty="0" smtClean="0">
                <a:solidFill>
                  <a:srgbClr val="775F55"/>
                </a:solidFill>
              </a:rPr>
              <a:t>Produce = fruits/vegetables. There is no way for me to know based on this photo that the vegetables were grown on land nearby. </a:t>
            </a:r>
            <a:endParaRPr lang="en-US" b="1" dirty="0">
              <a:solidFill>
                <a:srgbClr val="775F55"/>
              </a:solidFill>
            </a:endParaRPr>
          </a:p>
        </p:txBody>
      </p:sp>
      <p:pic>
        <p:nvPicPr>
          <p:cNvPr id="4" name="Content Placeholder 4" descr="Screen shot 2011-03-27 at 5.45.43 PM.png"/>
          <p:cNvPicPr>
            <a:picLocks noChangeAspect="1"/>
          </p:cNvPicPr>
          <p:nvPr/>
        </p:nvPicPr>
        <p:blipFill>
          <a:blip r:embed="rId2"/>
          <a:srcRect l="-21074" r="-21074"/>
          <a:stretch>
            <a:fillRect/>
          </a:stretch>
        </p:blipFill>
        <p:spPr>
          <a:xfrm>
            <a:off x="5181600" y="1"/>
            <a:ext cx="4572000" cy="23039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2098</TotalTime>
  <Words>1737</Words>
  <Application>Microsoft Macintosh PowerPoint</Application>
  <PresentationFormat>On-screen Show (4:3)</PresentationFormat>
  <Paragraphs>151</Paragraphs>
  <Slides>22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Median</vt:lpstr>
      <vt:lpstr>WRITING WEDNESDAY!</vt:lpstr>
      <vt:lpstr>Agenda</vt:lpstr>
      <vt:lpstr>Steps to find the message in a picture</vt:lpstr>
      <vt:lpstr>The steps in action…</vt:lpstr>
      <vt:lpstr>The steps in action…</vt:lpstr>
      <vt:lpstr>The steps in action…</vt:lpstr>
      <vt:lpstr>The steps in action…</vt:lpstr>
      <vt:lpstr>The steps in action…</vt:lpstr>
      <vt:lpstr>The steps in action…</vt:lpstr>
      <vt:lpstr>The steps in action…</vt:lpstr>
      <vt:lpstr>Let’s try it!</vt:lpstr>
      <vt:lpstr>Let’s try it!</vt:lpstr>
      <vt:lpstr>Steps to find the mood of a picture</vt:lpstr>
      <vt:lpstr>Let’s try it!</vt:lpstr>
      <vt:lpstr>Let’s try it!</vt:lpstr>
      <vt:lpstr>Steps to find the inferred message of a picture</vt:lpstr>
      <vt:lpstr>Let’s try it!</vt:lpstr>
      <vt:lpstr>Let’s try it!</vt:lpstr>
      <vt:lpstr>Independent Practice!</vt:lpstr>
      <vt:lpstr>Extra time?</vt:lpstr>
      <vt:lpstr>Extra Time?</vt:lpstr>
      <vt:lpstr>Extra Time?</vt:lpstr>
    </vt:vector>
  </TitlesOfParts>
  <Company>Power Center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WEDNESDAY!</dc:title>
  <dc:creator>Meghan Keck</dc:creator>
  <cp:lastModifiedBy>Anne McGuirk</cp:lastModifiedBy>
  <cp:revision>46</cp:revision>
  <dcterms:created xsi:type="dcterms:W3CDTF">2011-03-30T12:38:54Z</dcterms:created>
  <dcterms:modified xsi:type="dcterms:W3CDTF">2011-03-30T21:08:36Z</dcterms:modified>
</cp:coreProperties>
</file>