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84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0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8" r:id="rId22"/>
    <p:sldId id="269" r:id="rId23"/>
    <p:sldId id="270" r:id="rId24"/>
    <p:sldId id="271" r:id="rId25"/>
    <p:sldId id="274" r:id="rId26"/>
    <p:sldId id="275" r:id="rId27"/>
    <p:sldId id="272" r:id="rId28"/>
    <p:sldId id="273" r:id="rId29"/>
    <p:sldId id="26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879-032C-2341-A885-C6526737FC17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E45-6166-5744-9A1B-423CDE5C3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879-032C-2341-A885-C6526737FC17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E45-6166-5744-9A1B-423CDE5C38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879-032C-2341-A885-C6526737FC17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E45-6166-5744-9A1B-423CDE5C3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879-032C-2341-A885-C6526737FC17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E45-6166-5744-9A1B-423CDE5C3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879-032C-2341-A885-C6526737FC17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E45-6166-5744-9A1B-423CDE5C3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A2C879-032C-2341-A885-C6526737FC17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594E45-6166-5744-9A1B-423CDE5C3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879-032C-2341-A885-C6526737FC17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E45-6166-5744-9A1B-423CDE5C3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879-032C-2341-A885-C6526737FC17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E45-6166-5744-9A1B-423CDE5C3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879-032C-2341-A885-C6526737FC17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E45-6166-5744-9A1B-423CDE5C3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879-032C-2341-A885-C6526737FC17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E45-6166-5744-9A1B-423CDE5C3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879-032C-2341-A885-C6526737FC17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E45-6166-5744-9A1B-423CDE5C3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879-032C-2341-A885-C6526737FC17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4E45-6166-5744-9A1B-423CDE5C3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FA2C879-032C-2341-A885-C6526737FC17}" type="datetimeFigureOut">
              <a:rPr lang="en-US" smtClean="0"/>
              <a:pPr/>
              <a:t>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E594E45-6166-5744-9A1B-423CDE5C3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pop.com/science/space/moon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(5 minutes)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2667" y="1201642"/>
            <a:ext cx="8042237" cy="5365375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3200" b="1" dirty="0" smtClean="0"/>
              <a:t>About how long does it take for the moon to go from one new moon to the next new moon?</a:t>
            </a:r>
          </a:p>
          <a:p>
            <a:pPr marL="457200" indent="-457200">
              <a:buAutoNum type="arabicParenBoth"/>
            </a:pPr>
            <a:r>
              <a:rPr lang="en-US" sz="3200" b="1" dirty="0" smtClean="0"/>
              <a:t>How much of the lit side of the moon is visible during a full moon?</a:t>
            </a:r>
          </a:p>
          <a:p>
            <a:pPr marL="457200" indent="-457200">
              <a:buAutoNum type="arabicParenBoth"/>
            </a:pPr>
            <a:r>
              <a:rPr lang="en-US" sz="3200" b="1" dirty="0" smtClean="0"/>
              <a:t>Which phase comes right before a full moon?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600" y="4814489"/>
            <a:ext cx="1928956" cy="185833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529391" y="4840945"/>
            <a:ext cx="1111169" cy="9258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17872"/>
            <a:ext cx="7313613" cy="235599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 year is the time Earth takes to revolve once around the Sun.</a:t>
            </a:r>
          </a:p>
          <a:p>
            <a:r>
              <a:rPr lang="en-US" sz="2800" i="1" dirty="0" smtClean="0"/>
              <a:t>That time is a little more than 365 days. 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654" y="1622737"/>
            <a:ext cx="15621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Leap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46194"/>
            <a:ext cx="7313613" cy="2711806"/>
          </a:xfrm>
        </p:spPr>
        <p:txBody>
          <a:bodyPr/>
          <a:lstStyle/>
          <a:p>
            <a:r>
              <a:rPr lang="en-US" b="1" dirty="0" smtClean="0"/>
              <a:t>A leap year occurs every four years and has 366 days.  </a:t>
            </a:r>
          </a:p>
          <a:p>
            <a:r>
              <a:rPr lang="en-US" i="1" dirty="0" smtClean="0"/>
              <a:t>Earth takes exactly 365.25 days to make one revolution around the Sun – a year on Earth is actually one quarter of a day longer than a year on our calendar!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942" y="1412489"/>
            <a:ext cx="2712677" cy="2733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7171"/>
            <a:ext cx="9144000" cy="1264024"/>
          </a:xfrm>
        </p:spPr>
        <p:txBody>
          <a:bodyPr/>
          <a:lstStyle/>
          <a:p>
            <a:r>
              <a:rPr lang="en-US" dirty="0" smtClean="0"/>
              <a:t>Practice with Whiteboards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8000" y="1311195"/>
            <a:ext cx="8146143" cy="52565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following questions will be good practice questions on what we learned</a:t>
            </a:r>
            <a:r>
              <a:rPr lang="en-US" sz="2800" dirty="0" smtClean="0"/>
              <a:t> yesterday and today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Only uncap your marker when you are writing an answer, and cap your marker immediately after writing your answer</a:t>
            </a:r>
          </a:p>
          <a:p>
            <a:r>
              <a:rPr lang="en-US" sz="2800" dirty="0" smtClean="0"/>
              <a:t>You will have 30 seconds to write your answer – so use your notes from today to help you!</a:t>
            </a:r>
          </a:p>
          <a:p>
            <a:r>
              <a:rPr lang="en-US" sz="2800" dirty="0" smtClean="0"/>
              <a:t>When Ms. McGuirk </a:t>
            </a:r>
            <a:r>
              <a:rPr lang="en-US" sz="2800" b="1" dirty="0" smtClean="0"/>
              <a:t>counts down from 5</a:t>
            </a:r>
            <a:r>
              <a:rPr lang="en-US" sz="2800" dirty="0" smtClean="0"/>
              <a:t>, you may stand and show your whiteboard to me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94" y="228601"/>
            <a:ext cx="8431008" cy="5913668"/>
          </a:xfrm>
        </p:spPr>
        <p:txBody>
          <a:bodyPr/>
          <a:lstStyle/>
          <a:p>
            <a:r>
              <a:rPr lang="en-US" dirty="0" smtClean="0"/>
              <a:t>What time on Earth do we associate the Moon’s revolution?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 day, month, or year?)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6225987"/>
          </a:xfrm>
        </p:spPr>
        <p:txBody>
          <a:bodyPr/>
          <a:lstStyle/>
          <a:p>
            <a:r>
              <a:rPr lang="en-US" sz="4500" dirty="0" smtClean="0"/>
              <a:t>A MONTH</a:t>
            </a:r>
            <a:r>
              <a:rPr lang="en-US" sz="4500" i="1" dirty="0" smtClean="0"/>
              <a:t/>
            </a:r>
            <a:br>
              <a:rPr lang="en-US" sz="4500" i="1" dirty="0" smtClean="0"/>
            </a:br>
            <a:r>
              <a:rPr lang="en-US" sz="4500" i="1" dirty="0" smtClean="0"/>
              <a:t/>
            </a:r>
            <a:br>
              <a:rPr lang="en-US" sz="4500" i="1" dirty="0" smtClean="0"/>
            </a:br>
            <a:r>
              <a:rPr lang="en-US" sz="4500" i="1" dirty="0" smtClean="0"/>
              <a:t>The Moon orbits the Earth in 27.3 days, but it takes about 30 days to go from one full Moon to the next.  So, the lunar cycle completes a month on Earth.</a:t>
            </a:r>
            <a:endParaRPr lang="en-US" sz="4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4788888"/>
          </a:xfrm>
        </p:spPr>
        <p:txBody>
          <a:bodyPr/>
          <a:lstStyle/>
          <a:p>
            <a:r>
              <a:rPr lang="en-US" dirty="0" smtClean="0"/>
              <a:t>Which term do we give to a moon phase that is smaller than a quarter?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430"/>
            <a:ext cx="9144000" cy="1770239"/>
          </a:xfrm>
        </p:spPr>
        <p:txBody>
          <a:bodyPr/>
          <a:lstStyle/>
          <a:p>
            <a:r>
              <a:rPr lang="en-US" dirty="0" smtClean="0"/>
              <a:t>Crescent – </a:t>
            </a:r>
            <a:r>
              <a:rPr lang="en-US" sz="3200" i="1" dirty="0" smtClean="0"/>
              <a:t>A crescent moon is shaped like a  croissant biscuit!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0" y="1728162"/>
            <a:ext cx="3238175" cy="485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50405" y="1915551"/>
            <a:ext cx="3918631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6629399"/>
          </a:xfrm>
        </p:spPr>
        <p:txBody>
          <a:bodyPr/>
          <a:lstStyle/>
          <a:p>
            <a:r>
              <a:rPr lang="en-US" dirty="0" smtClean="0"/>
              <a:t>Which term do we give to a moon phase when the moon appears to be getting larger?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999"/>
            <a:ext cx="7313613" cy="2769659"/>
          </a:xfrm>
        </p:spPr>
        <p:txBody>
          <a:bodyPr/>
          <a:lstStyle/>
          <a:p>
            <a:r>
              <a:rPr lang="en-US" dirty="0" smtClean="0"/>
              <a:t>Waxing – </a:t>
            </a:r>
            <a:r>
              <a:rPr lang="en-US" i="1" dirty="0" smtClean="0"/>
              <a:t>the moon gets bigger from right to left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00" y="2367620"/>
            <a:ext cx="7327900" cy="40513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435624" y="1978019"/>
            <a:ext cx="6203556" cy="260265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63" y="228601"/>
            <a:ext cx="8243651" cy="1264024"/>
          </a:xfrm>
        </p:spPr>
        <p:txBody>
          <a:bodyPr/>
          <a:lstStyle/>
          <a:p>
            <a:r>
              <a:rPr lang="en-US" dirty="0" smtClean="0"/>
              <a:t>Identify the Moon Phase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970" y="1617551"/>
            <a:ext cx="3627416" cy="4689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11292"/>
            <a:ext cx="7313613" cy="308199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BrainPop: Moon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12" y="-83714"/>
            <a:ext cx="8769288" cy="1264024"/>
          </a:xfrm>
        </p:spPr>
        <p:txBody>
          <a:bodyPr/>
          <a:lstStyle/>
          <a:p>
            <a:r>
              <a:rPr lang="en-US" dirty="0" smtClean="0"/>
              <a:t>Third Quarter/Last Quarter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752" y="1180310"/>
            <a:ext cx="5063809" cy="4066651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third quarter phase of the moon is also commonly called the “Last Quarter”</a:t>
            </a:r>
          </a:p>
          <a:p>
            <a:r>
              <a:rPr lang="en-US" sz="2800" b="1" dirty="0" smtClean="0"/>
              <a:t>L</a:t>
            </a:r>
            <a:r>
              <a:rPr lang="en-US" sz="2800" dirty="0" smtClean="0"/>
              <a:t>ast begins with the letter L and the visible part of the moon is found on the </a:t>
            </a:r>
            <a:r>
              <a:rPr lang="en-US" sz="2800" b="1" dirty="0" smtClean="0"/>
              <a:t>L</a:t>
            </a:r>
            <a:r>
              <a:rPr lang="en-US" sz="2800" dirty="0" smtClean="0"/>
              <a:t>eft side – Left also begins with the letter L!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27" y="1224980"/>
            <a:ext cx="2982079" cy="3855402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1373942" y="4351647"/>
            <a:ext cx="562067" cy="89531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5059571"/>
            <a:ext cx="88525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</a:t>
            </a:r>
            <a:r>
              <a:rPr lang="en-US" sz="3000" dirty="0" smtClean="0"/>
              <a:t>ast quarter,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 the half of moon that can be seen is on the</a:t>
            </a:r>
          </a:p>
          <a:p>
            <a:r>
              <a:rPr lang="en-US" sz="4000" b="1" dirty="0" smtClean="0"/>
              <a:t>L</a:t>
            </a:r>
            <a:r>
              <a:rPr lang="en-US" sz="3000" dirty="0" smtClean="0"/>
              <a:t>eft side</a:t>
            </a:r>
            <a:endParaRPr lang="en-US" sz="3000" b="1" dirty="0" smtClean="0"/>
          </a:p>
          <a:p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5610174"/>
          </a:xfrm>
        </p:spPr>
        <p:txBody>
          <a:bodyPr/>
          <a:lstStyle/>
          <a:p>
            <a:r>
              <a:rPr lang="en-US" dirty="0" smtClean="0"/>
              <a:t>What happens to the Earth in a 24-hour period of time?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6060887"/>
          </a:xfrm>
        </p:spPr>
        <p:txBody>
          <a:bodyPr/>
          <a:lstStyle/>
          <a:p>
            <a:r>
              <a:rPr lang="en-US" i="1" dirty="0" smtClean="0"/>
              <a:t>The Earth rotates (spins) once on its axis.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5896991"/>
          </a:xfrm>
        </p:spPr>
        <p:txBody>
          <a:bodyPr/>
          <a:lstStyle/>
          <a:p>
            <a:r>
              <a:rPr lang="en-US" dirty="0" smtClean="0"/>
              <a:t>What is responsible for a year on our Earth?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6265756"/>
          </a:xfrm>
        </p:spPr>
        <p:txBody>
          <a:bodyPr/>
          <a:lstStyle/>
          <a:p>
            <a:r>
              <a:rPr lang="en-US" dirty="0" smtClean="0"/>
              <a:t>The Earth’s revolution.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(orbit/trip around the Sun)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6142834"/>
          </a:xfrm>
        </p:spPr>
        <p:txBody>
          <a:bodyPr/>
          <a:lstStyle/>
          <a:p>
            <a:r>
              <a:rPr lang="en-US" dirty="0" smtClean="0"/>
              <a:t>How often does a “leap year” occur?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5487253"/>
          </a:xfrm>
        </p:spPr>
        <p:txBody>
          <a:bodyPr/>
          <a:lstStyle/>
          <a:p>
            <a:r>
              <a:rPr lang="en-US" dirty="0" smtClean="0"/>
              <a:t>Every four years.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(the next leap year will be in 2012!)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6286243"/>
          </a:xfrm>
        </p:spPr>
        <p:txBody>
          <a:bodyPr/>
          <a:lstStyle/>
          <a:p>
            <a:r>
              <a:rPr lang="en-US" dirty="0" smtClean="0"/>
              <a:t>How many days does a “leap year” have?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5835530"/>
          </a:xfrm>
        </p:spPr>
        <p:txBody>
          <a:bodyPr/>
          <a:lstStyle/>
          <a:p>
            <a:r>
              <a:rPr lang="en-US" dirty="0" smtClean="0"/>
              <a:t>366 days.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/>
              <a:t>Every four years, we add a day to our calendar to account for the extra time it takes Earth to revolve around the Sun (365.25 days to be exact).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99191"/>
            <a:ext cx="7313613" cy="1264024"/>
          </a:xfrm>
        </p:spPr>
        <p:txBody>
          <a:bodyPr/>
          <a:lstStyle/>
          <a:p>
            <a:r>
              <a:rPr lang="en-US" dirty="0" smtClean="0"/>
              <a:t>Studying tonight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3880" y="797990"/>
            <a:ext cx="4091343" cy="639762"/>
          </a:xfrm>
        </p:spPr>
        <p:txBody>
          <a:bodyPr/>
          <a:lstStyle/>
          <a:p>
            <a:r>
              <a:rPr lang="en-US" u="sng" dirty="0" smtClean="0"/>
              <a:t>Resources to Study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3880" y="1642622"/>
            <a:ext cx="4316678" cy="521537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Lunar cycle handout from the weekend.</a:t>
            </a:r>
          </a:p>
          <a:p>
            <a:r>
              <a:rPr lang="en-US" sz="3000" dirty="0" smtClean="0"/>
              <a:t>Cornell Notes</a:t>
            </a:r>
          </a:p>
          <a:p>
            <a:r>
              <a:rPr lang="en-US" sz="3000" dirty="0" smtClean="0"/>
              <a:t>Pages 294-295</a:t>
            </a:r>
          </a:p>
          <a:p>
            <a:r>
              <a:rPr lang="en-US" sz="3000" dirty="0" smtClean="0"/>
              <a:t>“Phases of the Moon” reading homework</a:t>
            </a:r>
          </a:p>
          <a:p>
            <a:r>
              <a:rPr lang="en-US" sz="3000" dirty="0" smtClean="0"/>
              <a:t>Today’s “Understanding Days &amp; Years” </a:t>
            </a:r>
            <a:r>
              <a:rPr lang="en-US" sz="3000" dirty="0" err="1" smtClean="0"/>
              <a:t>classwork</a:t>
            </a:r>
            <a:endParaRPr lang="en-US" sz="3000" dirty="0" smtClean="0"/>
          </a:p>
          <a:p>
            <a:r>
              <a:rPr lang="en-US" sz="3000" dirty="0" smtClean="0"/>
              <a:t>Moon Phases Hand Signals!</a:t>
            </a:r>
            <a:endParaRPr lang="en-US" sz="3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58470" y="777503"/>
            <a:ext cx="4485529" cy="639762"/>
          </a:xfrm>
        </p:spPr>
        <p:txBody>
          <a:bodyPr>
            <a:normAutofit/>
          </a:bodyPr>
          <a:lstStyle/>
          <a:p>
            <a:r>
              <a:rPr lang="en-US" u="sng" dirty="0" smtClean="0"/>
              <a:t>What to Know for Tomorrow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77859" y="1642623"/>
            <a:ext cx="3912638" cy="5215377"/>
          </a:xfrm>
        </p:spPr>
        <p:txBody>
          <a:bodyPr>
            <a:normAutofit/>
          </a:bodyPr>
          <a:lstStyle/>
          <a:p>
            <a:r>
              <a:rPr lang="en-US" dirty="0" smtClean="0"/>
              <a:t>The names for our phases of the Moon.</a:t>
            </a:r>
          </a:p>
          <a:p>
            <a:r>
              <a:rPr lang="en-US" dirty="0" smtClean="0"/>
              <a:t>If given a picture of the moon, you should know its phase.</a:t>
            </a:r>
          </a:p>
          <a:p>
            <a:r>
              <a:rPr lang="en-US" dirty="0" smtClean="0"/>
              <a:t>What determines a Day, Month, and Year on Earth</a:t>
            </a:r>
          </a:p>
          <a:p>
            <a:r>
              <a:rPr lang="en-US" dirty="0" smtClean="0"/>
              <a:t>The difference between Revolution &amp; Rotation</a:t>
            </a:r>
          </a:p>
          <a:p>
            <a:r>
              <a:rPr lang="en-US" dirty="0" smtClean="0"/>
              <a:t>Why we have a leap year every four years.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811888" y="4011417"/>
            <a:ext cx="569316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461457" cy="1264024"/>
          </a:xfrm>
        </p:spPr>
        <p:txBody>
          <a:bodyPr/>
          <a:lstStyle/>
          <a:p>
            <a:r>
              <a:rPr lang="en-US" dirty="0" smtClean="0"/>
              <a:t>Moon Phase Hand Signals!</a:t>
            </a:r>
            <a:endParaRPr lang="en-US" dirty="0"/>
          </a:p>
        </p:txBody>
      </p:sp>
      <p:pic>
        <p:nvPicPr>
          <p:cNvPr id="4" name="Content Placeholder 3" descr="Moon Phase Hand Signal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583" r="-1583"/>
          <a:stretch>
            <a:fillRect/>
          </a:stretch>
        </p:blipFill>
        <p:spPr>
          <a:xfrm>
            <a:off x="522870" y="1245210"/>
            <a:ext cx="8316123" cy="5454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8704"/>
            <a:ext cx="9144000" cy="1264024"/>
          </a:xfrm>
        </p:spPr>
        <p:txBody>
          <a:bodyPr/>
          <a:lstStyle/>
          <a:p>
            <a:r>
              <a:rPr lang="en-US" sz="5000" dirty="0" smtClean="0"/>
              <a:t>Let’s practice our moon phases!</a:t>
            </a:r>
            <a:endParaRPr lang="en-US" sz="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68" y="1185320"/>
            <a:ext cx="6911560" cy="518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64" y="-37730"/>
            <a:ext cx="8264468" cy="1264024"/>
          </a:xfrm>
        </p:spPr>
        <p:txBody>
          <a:bodyPr/>
          <a:lstStyle/>
          <a:p>
            <a:r>
              <a:rPr lang="en-US" dirty="0" smtClean="0"/>
              <a:t>Cornell Notes: Earth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64" y="1226294"/>
            <a:ext cx="8264468" cy="56317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will not be reading in the textbook today, we will be reading from a lesson worksheet similar to our Moon Phases homework last night.</a:t>
            </a:r>
          </a:p>
          <a:p>
            <a:r>
              <a:rPr lang="en-US" dirty="0" smtClean="0"/>
              <a:t>Today, we will learn about </a:t>
            </a:r>
            <a:r>
              <a:rPr lang="en-US" b="1" dirty="0" smtClean="0"/>
              <a:t>what causes a day and a year on Earth </a:t>
            </a:r>
            <a:r>
              <a:rPr lang="en-US" dirty="0" smtClean="0"/>
              <a:t>– we actually already know the answer to this!</a:t>
            </a:r>
          </a:p>
          <a:p>
            <a:r>
              <a:rPr lang="en-US" b="1" dirty="0" smtClean="0"/>
              <a:t>It would be better to use PEN today </a:t>
            </a:r>
            <a:r>
              <a:rPr lang="en-US" dirty="0" smtClean="0"/>
              <a:t>while taking your notes, so you can see over the gray area on the bottom of your Cornell Notes worksheet.</a:t>
            </a:r>
          </a:p>
          <a:p>
            <a:r>
              <a:rPr lang="en-US" dirty="0" smtClean="0"/>
              <a:t>We will a</a:t>
            </a:r>
            <a:r>
              <a:rPr lang="en-US" dirty="0" smtClean="0"/>
              <a:t>nswer </a:t>
            </a:r>
            <a:r>
              <a:rPr lang="en-US" dirty="0" smtClean="0"/>
              <a:t>the discussion question using complete sentences, and explain why you chose the answers for the lesson review </a:t>
            </a:r>
            <a:r>
              <a:rPr lang="en-US" dirty="0" smtClean="0"/>
              <a:t>questions</a:t>
            </a:r>
            <a:r>
              <a:rPr lang="en-US" dirty="0" smtClean="0"/>
              <a:t> at the end of class if we have time!</a:t>
            </a:r>
          </a:p>
          <a:p>
            <a:r>
              <a:rPr lang="en-US" b="1" dirty="0" smtClean="0"/>
              <a:t>The lesson worksheet is yours to keep, to help you study and do your best on your quiz tomorrow!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0652"/>
            <a:ext cx="7313613" cy="1264024"/>
          </a:xfrm>
        </p:spPr>
        <p:txBody>
          <a:bodyPr/>
          <a:lstStyle/>
          <a:p>
            <a:r>
              <a:rPr lang="en-US" dirty="0" smtClean="0"/>
              <a:t>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76646"/>
            <a:ext cx="7313613" cy="2581354"/>
          </a:xfrm>
        </p:spPr>
        <p:txBody>
          <a:bodyPr>
            <a:normAutofit/>
          </a:bodyPr>
          <a:lstStyle/>
          <a:p>
            <a:r>
              <a:rPr lang="en-US" b="1" dirty="0" smtClean="0"/>
              <a:t>An axis is an imaginary line through the center of a planet or other object.</a:t>
            </a:r>
          </a:p>
          <a:p>
            <a:r>
              <a:rPr lang="en-US" i="1" dirty="0" smtClean="0"/>
              <a:t>That line passes through the Earth’s center between its north and south pole.</a:t>
            </a:r>
          </a:p>
          <a:p>
            <a:r>
              <a:rPr lang="en-US" i="1" dirty="0" smtClean="0"/>
              <a:t>Earth rotates on its axis.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56073"/>
            <a:ext cx="2729891" cy="2598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57" y="1253637"/>
            <a:ext cx="3659866" cy="292057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99439" y="256086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671020"/>
            <a:ext cx="7313613" cy="218698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To rotate is to spin on an axis.</a:t>
            </a:r>
          </a:p>
          <a:p>
            <a:r>
              <a:rPr lang="en-US" sz="3000" i="1" dirty="0" smtClean="0"/>
              <a:t>Earth rotates counterclockwise, from west to east.</a:t>
            </a:r>
            <a:endParaRPr lang="en-US" sz="3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77" y="1273641"/>
            <a:ext cx="5163816" cy="3335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8704"/>
            <a:ext cx="7313613" cy="1264024"/>
          </a:xfrm>
        </p:spPr>
        <p:txBody>
          <a:bodyPr/>
          <a:lstStyle/>
          <a:p>
            <a:r>
              <a:rPr lang="en-US" dirty="0" smtClean="0"/>
              <a:t>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03264"/>
            <a:ext cx="7313613" cy="3354736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One day is the time it takes for Earth to rotate once on its axis.</a:t>
            </a:r>
          </a:p>
          <a:p>
            <a:r>
              <a:rPr lang="en-US" sz="2600" i="1" dirty="0" smtClean="0"/>
              <a:t>As Earth spins, the sun seems to move across the sky from east to west. </a:t>
            </a:r>
          </a:p>
          <a:p>
            <a:r>
              <a:rPr lang="en-US" sz="2600" i="1" dirty="0" smtClean="0"/>
              <a:t>One day passes in the time from one sunrise to the next!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76" y="989472"/>
            <a:ext cx="5338880" cy="2409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953979"/>
            <a:ext cx="7313613" cy="2486450"/>
          </a:xfrm>
        </p:spPr>
        <p:txBody>
          <a:bodyPr/>
          <a:lstStyle/>
          <a:p>
            <a:r>
              <a:rPr lang="en-US" b="1" dirty="0" smtClean="0"/>
              <a:t>To revolve is for one object to move around another object.</a:t>
            </a:r>
          </a:p>
          <a:p>
            <a:r>
              <a:rPr lang="en-US" i="1" dirty="0" smtClean="0"/>
              <a:t>While Earth rotates, it also revolves around the Sun.</a:t>
            </a:r>
          </a:p>
          <a:p>
            <a:r>
              <a:rPr lang="en-US" i="1" dirty="0" smtClean="0"/>
              <a:t>Earth takes a little more than 365 days to revolve once around the Sun. 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30" y="1423584"/>
            <a:ext cx="6724398" cy="233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6589</TotalTime>
  <Words>908</Words>
  <Application>Microsoft Macintosh PowerPoint</Application>
  <PresentationFormat>On-screen Show (4:3)</PresentationFormat>
  <Paragraphs>74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Studio</vt:lpstr>
      <vt:lpstr>Catalyst (5 minutes) </vt:lpstr>
      <vt:lpstr>BrainPop: Moon Video</vt:lpstr>
      <vt:lpstr>Moon Phase Hand Signals!</vt:lpstr>
      <vt:lpstr>Let’s practice our moon phases!</vt:lpstr>
      <vt:lpstr>Cornell Notes: Earth Time</vt:lpstr>
      <vt:lpstr>Axis</vt:lpstr>
      <vt:lpstr>Rotate</vt:lpstr>
      <vt:lpstr>Day</vt:lpstr>
      <vt:lpstr>Revolve</vt:lpstr>
      <vt:lpstr>Year</vt:lpstr>
      <vt:lpstr>Leap Year</vt:lpstr>
      <vt:lpstr>Practice with Whiteboards</vt:lpstr>
      <vt:lpstr>What time on Earth do we associate the Moon’s revolution?   (A day, month, or year?)</vt:lpstr>
      <vt:lpstr>A MONTH  The Moon orbits the Earth in 27.3 days, but it takes about 30 days to go from one full Moon to the next.  So, the lunar cycle completes a month on Earth.</vt:lpstr>
      <vt:lpstr>Which term do we give to a moon phase that is smaller than a quarter?</vt:lpstr>
      <vt:lpstr>Crescent – A crescent moon is shaped like a  croissant biscuit!</vt:lpstr>
      <vt:lpstr>Which term do we give to a moon phase when the moon appears to be getting larger?</vt:lpstr>
      <vt:lpstr>Waxing – the moon gets bigger from right to left</vt:lpstr>
      <vt:lpstr>Identify the Moon Phase</vt:lpstr>
      <vt:lpstr>Third Quarter/Last Quarter</vt:lpstr>
      <vt:lpstr>What happens to the Earth in a 24-hour period of time?</vt:lpstr>
      <vt:lpstr>The Earth rotates (spins) once on its axis.</vt:lpstr>
      <vt:lpstr>What is responsible for a year on our Earth?</vt:lpstr>
      <vt:lpstr>The Earth’s revolution.  (orbit/trip around the Sun)</vt:lpstr>
      <vt:lpstr>How often does a “leap year” occur?</vt:lpstr>
      <vt:lpstr>Every four years.   (the next leap year will be in 2012!)</vt:lpstr>
      <vt:lpstr>How many days does a “leap year” have?</vt:lpstr>
      <vt:lpstr>366 days.  Every four years, we add a day to our calendar to account for the extra time it takes Earth to revolve around the Sun (365.25 days to be exact).</vt:lpstr>
      <vt:lpstr>Studying tonight </vt:lpstr>
    </vt:vector>
  </TitlesOfParts>
  <Company>Power Center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(5 minutes) </dc:title>
  <dc:creator>Anne McGuirk</dc:creator>
  <cp:lastModifiedBy>Anne McGuirk</cp:lastModifiedBy>
  <cp:revision>9</cp:revision>
  <dcterms:created xsi:type="dcterms:W3CDTF">2011-01-10T02:10:01Z</dcterms:created>
  <dcterms:modified xsi:type="dcterms:W3CDTF">2011-01-13T03:52:51Z</dcterms:modified>
</cp:coreProperties>
</file>