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75" r:id="rId3"/>
    <p:sldId id="258" r:id="rId4"/>
    <p:sldId id="261" r:id="rId5"/>
    <p:sldId id="262" r:id="rId6"/>
    <p:sldId id="263" r:id="rId7"/>
    <p:sldId id="266" r:id="rId8"/>
    <p:sldId id="265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85FD01E-B16D-B543-8043-29DA84BBE574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4310C21-BD9E-EA49-85C5-779855F38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104535"/>
            <a:ext cx="7313613" cy="1264024"/>
          </a:xfrm>
        </p:spPr>
        <p:txBody>
          <a:bodyPr/>
          <a:lstStyle/>
          <a:p>
            <a:r>
              <a:rPr lang="en-US" dirty="0" smtClean="0"/>
              <a:t>Catalyst 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894" y="895315"/>
            <a:ext cx="8472642" cy="5962686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3000" i="1" dirty="0" smtClean="0"/>
              <a:t>Use your homework from over the weekend:</a:t>
            </a:r>
          </a:p>
          <a:p>
            <a:pPr marL="457200" indent="-457200">
              <a:buAutoNum type="arabicParenBoth"/>
            </a:pPr>
            <a:r>
              <a:rPr lang="en-US" sz="3000" i="1" dirty="0" smtClean="0"/>
              <a:t>(Using the terms </a:t>
            </a:r>
            <a:r>
              <a:rPr lang="en-US" sz="3000" b="1" i="1" dirty="0" smtClean="0"/>
              <a:t>crescent </a:t>
            </a:r>
            <a:r>
              <a:rPr lang="en-US" sz="3000" i="1" dirty="0" smtClean="0"/>
              <a:t>and </a:t>
            </a:r>
            <a:r>
              <a:rPr lang="en-US" sz="3000" b="1" i="1" dirty="0" smtClean="0"/>
              <a:t>gibbous</a:t>
            </a:r>
            <a:r>
              <a:rPr lang="en-US" sz="3000" i="1" dirty="0" smtClean="0"/>
              <a:t>, answer the following questions.</a:t>
            </a:r>
            <a:r>
              <a:rPr lang="en-US" sz="3000" dirty="0" smtClean="0"/>
              <a:t>) What do we call the moon when it appears to be smaller than a quarter?  What do we call the moon when it appears larger than a quarter?</a:t>
            </a:r>
          </a:p>
          <a:p>
            <a:pPr marL="457200" indent="-457200">
              <a:buAutoNum type="arabicParenBoth"/>
            </a:pPr>
            <a:r>
              <a:rPr lang="en-US" sz="3000" i="1" dirty="0" smtClean="0"/>
              <a:t>(Using the term </a:t>
            </a:r>
            <a:r>
              <a:rPr lang="en-US" sz="3000" b="1" i="1" dirty="0" smtClean="0"/>
              <a:t>waxing</a:t>
            </a:r>
            <a:r>
              <a:rPr lang="en-US" sz="3000" i="1" dirty="0" smtClean="0"/>
              <a:t> or </a:t>
            </a:r>
            <a:r>
              <a:rPr lang="en-US" sz="3000" b="1" i="1" dirty="0" smtClean="0"/>
              <a:t>waning</a:t>
            </a:r>
            <a:r>
              <a:rPr lang="en-US" sz="3000" i="1" dirty="0" smtClean="0"/>
              <a:t>, answer the following questions.) </a:t>
            </a:r>
            <a:r>
              <a:rPr lang="en-US" sz="3000" dirty="0" smtClean="0"/>
              <a:t>What do we call the phases of the Moon while its getting smaller?</a:t>
            </a:r>
            <a:endParaRPr lang="en-US" sz="3000" i="1" dirty="0" smtClean="0"/>
          </a:p>
          <a:p>
            <a:pPr marL="457200" indent="-457200">
              <a:buAutoNum type="arabicParenBoth"/>
            </a:pPr>
            <a:r>
              <a:rPr lang="en-US" sz="3000" dirty="0" smtClean="0"/>
              <a:t>During a </a:t>
            </a:r>
            <a:r>
              <a:rPr lang="en-US" sz="3000" b="1" dirty="0" smtClean="0"/>
              <a:t>new moon,</a:t>
            </a:r>
            <a:r>
              <a:rPr lang="en-US" sz="3000" dirty="0" smtClean="0"/>
              <a:t> how is the Earth, Sun and Moon positioned in space?</a:t>
            </a:r>
          </a:p>
          <a:p>
            <a:pPr marL="457200" indent="-457200">
              <a:buAutoNum type="arabicParenBoth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94" y="228601"/>
            <a:ext cx="8431008" cy="5913668"/>
          </a:xfrm>
        </p:spPr>
        <p:txBody>
          <a:bodyPr/>
          <a:lstStyle/>
          <a:p>
            <a:r>
              <a:rPr lang="en-US" dirty="0" smtClean="0"/>
              <a:t>What time on Earth do we associate the Moon’s revolution?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 day, month, or year?)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225987"/>
          </a:xfrm>
        </p:spPr>
        <p:txBody>
          <a:bodyPr/>
          <a:lstStyle/>
          <a:p>
            <a:r>
              <a:rPr lang="en-US" sz="4500" dirty="0" smtClean="0"/>
              <a:t>A MONTH</a:t>
            </a:r>
            <a:r>
              <a:rPr lang="en-US" sz="4500" i="1" dirty="0" smtClean="0"/>
              <a:t/>
            </a:r>
            <a:br>
              <a:rPr lang="en-US" sz="4500" i="1" dirty="0" smtClean="0"/>
            </a:br>
            <a:r>
              <a:rPr lang="en-US" sz="4500" i="1" dirty="0" smtClean="0"/>
              <a:t/>
            </a:r>
            <a:br>
              <a:rPr lang="en-US" sz="4500" i="1" dirty="0" smtClean="0"/>
            </a:br>
            <a:r>
              <a:rPr lang="en-US" sz="4500" i="1" dirty="0" smtClean="0"/>
              <a:t>The Moon orbits the Earth in 27.3 days, but it takes about 30 days to go from one full Moon to the next.  So, the lunar cycle completes a month on Earth.</a:t>
            </a:r>
            <a:endParaRPr lang="en-US" sz="4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4788888"/>
          </a:xfrm>
        </p:spPr>
        <p:txBody>
          <a:bodyPr/>
          <a:lstStyle/>
          <a:p>
            <a:r>
              <a:rPr lang="en-US" dirty="0" smtClean="0"/>
              <a:t>Which term do we give to a moon phase that is smaller than a quarter?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30"/>
            <a:ext cx="9144000" cy="1770239"/>
          </a:xfrm>
        </p:spPr>
        <p:txBody>
          <a:bodyPr/>
          <a:lstStyle/>
          <a:p>
            <a:r>
              <a:rPr lang="en-US" dirty="0" smtClean="0"/>
              <a:t>Crescent – </a:t>
            </a:r>
            <a:r>
              <a:rPr lang="en-US" sz="3200" i="1" dirty="0" smtClean="0"/>
              <a:t>A crescent moon is shaped like a  croissant biscuit!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0" y="1728162"/>
            <a:ext cx="3238175" cy="485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50405" y="1915551"/>
            <a:ext cx="3918631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629399"/>
          </a:xfrm>
        </p:spPr>
        <p:txBody>
          <a:bodyPr/>
          <a:lstStyle/>
          <a:p>
            <a:r>
              <a:rPr lang="en-US" dirty="0" smtClean="0"/>
              <a:t>Which term do we give to a moon phase when the moon appears to be getting larger?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999"/>
            <a:ext cx="7313613" cy="2769659"/>
          </a:xfrm>
        </p:spPr>
        <p:txBody>
          <a:bodyPr/>
          <a:lstStyle/>
          <a:p>
            <a:r>
              <a:rPr lang="en-US" dirty="0" smtClean="0"/>
              <a:t>Waxing – </a:t>
            </a:r>
            <a:r>
              <a:rPr lang="en-US" i="1" dirty="0" smtClean="0"/>
              <a:t>the moon gets bigger from right to left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0" y="2367620"/>
            <a:ext cx="7327900" cy="40513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435624" y="1978019"/>
            <a:ext cx="6203556" cy="260265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63" y="228601"/>
            <a:ext cx="8243651" cy="1264024"/>
          </a:xfrm>
        </p:spPr>
        <p:txBody>
          <a:bodyPr/>
          <a:lstStyle/>
          <a:p>
            <a:r>
              <a:rPr lang="en-US" dirty="0" smtClean="0"/>
              <a:t>Identify the Moon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70" y="1617551"/>
            <a:ext cx="3627416" cy="468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12" y="-83714"/>
            <a:ext cx="8769288" cy="1264024"/>
          </a:xfrm>
        </p:spPr>
        <p:txBody>
          <a:bodyPr/>
          <a:lstStyle/>
          <a:p>
            <a:r>
              <a:rPr lang="en-US" dirty="0" smtClean="0"/>
              <a:t>Third Quarter/Last Quarter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752" y="1180310"/>
            <a:ext cx="5063809" cy="406665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third quarter phase of the moon is also commonly called the “Last Quarter”</a:t>
            </a:r>
          </a:p>
          <a:p>
            <a:r>
              <a:rPr lang="en-US" sz="2800" b="1" dirty="0" smtClean="0"/>
              <a:t>L</a:t>
            </a:r>
            <a:r>
              <a:rPr lang="en-US" sz="2800" dirty="0" smtClean="0"/>
              <a:t>ast begins with the letter L and the visible part of the moon is found on the </a:t>
            </a:r>
            <a:r>
              <a:rPr lang="en-US" sz="2800" b="1" dirty="0" smtClean="0"/>
              <a:t>L</a:t>
            </a:r>
            <a:r>
              <a:rPr lang="en-US" sz="2800" dirty="0" smtClean="0"/>
              <a:t>eft side – Left also begins with the letter L!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27" y="1224980"/>
            <a:ext cx="2982079" cy="385540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373942" y="4351647"/>
            <a:ext cx="562067" cy="8953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5059571"/>
            <a:ext cx="8852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</a:t>
            </a:r>
            <a:r>
              <a:rPr lang="en-US" sz="3000" dirty="0" smtClean="0"/>
              <a:t>ast quarter,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 the half of moon that can be seen is on the</a:t>
            </a:r>
          </a:p>
          <a:p>
            <a:r>
              <a:rPr lang="en-US" sz="4000" b="1" dirty="0" smtClean="0"/>
              <a:t>L</a:t>
            </a:r>
            <a:r>
              <a:rPr lang="en-US" sz="3000" dirty="0" smtClean="0"/>
              <a:t>eft side</a:t>
            </a:r>
            <a:endParaRPr lang="en-US" sz="3000" b="1" dirty="0" smtClean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30"/>
            <a:ext cx="7313613" cy="1264024"/>
          </a:xfrm>
        </p:spPr>
        <p:txBody>
          <a:bodyPr/>
          <a:lstStyle/>
          <a:p>
            <a:r>
              <a:rPr lang="en-US" dirty="0" smtClean="0"/>
              <a:t>Homework tonight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12" y="1228454"/>
            <a:ext cx="8285286" cy="562954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/>
              <a:t>To wrap up our learning on the </a:t>
            </a:r>
            <a:r>
              <a:rPr lang="en-US" sz="3200" i="1" dirty="0" smtClean="0"/>
              <a:t>Phases of the Moon</a:t>
            </a:r>
            <a:r>
              <a:rPr lang="en-US" sz="3200" dirty="0" smtClean="0"/>
              <a:t>, </a:t>
            </a:r>
            <a:r>
              <a:rPr lang="en-US" sz="3200" b="1" dirty="0" smtClean="0"/>
              <a:t>read the worksheet assigned first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 smtClean="0"/>
              <a:t>Answer the discussion question </a:t>
            </a:r>
            <a:r>
              <a:rPr lang="en-US" sz="3200" b="1" dirty="0" smtClean="0"/>
              <a:t>using complete sentences</a:t>
            </a:r>
            <a:r>
              <a:rPr lang="en-US" sz="3200" dirty="0" smtClean="0"/>
              <a:t> &amp; the four multiple choice lesson review questions</a:t>
            </a:r>
          </a:p>
          <a:p>
            <a:pPr lvl="0"/>
            <a:r>
              <a:rPr lang="en-US" sz="3200" dirty="0" smtClean="0"/>
              <a:t>Make sure you refer to the reading to make sure you get the </a:t>
            </a:r>
            <a:r>
              <a:rPr lang="en-US" sz="3200" b="1" dirty="0" smtClean="0"/>
              <a:t>correct</a:t>
            </a:r>
            <a:r>
              <a:rPr lang="en-US" sz="3200" dirty="0" smtClean="0"/>
              <a:t> answers!</a:t>
            </a:r>
          </a:p>
          <a:p>
            <a:pPr lvl="0"/>
            <a:endParaRPr lang="en-US" sz="3200" dirty="0" smtClean="0"/>
          </a:p>
          <a:p>
            <a:pPr lvl="0">
              <a:buNone/>
            </a:pPr>
            <a:r>
              <a:rPr lang="en-US" sz="3200" dirty="0" smtClean="0"/>
              <a:t>(</a:t>
            </a:r>
            <a:r>
              <a:rPr lang="en-US" sz="3200" i="1" dirty="0" smtClean="0"/>
              <a:t>Instructions for tonight’s homework is found on the bottom of your Cornell Notes …your welcome! </a:t>
            </a:r>
            <a:r>
              <a:rPr lang="en-US" sz="3200" i="1" dirty="0" err="1" smtClean="0">
                <a:sym typeface="Wingdings"/>
              </a:rPr>
              <a:t></a:t>
            </a:r>
            <a:r>
              <a:rPr lang="en-US" sz="3200" i="1" dirty="0" smtClean="0">
                <a:sym typeface="Wingdings"/>
              </a:rPr>
              <a:t>)</a:t>
            </a:r>
            <a:endParaRPr lang="en-US" sz="3200" dirty="0" smtClean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457"/>
            <a:ext cx="7313613" cy="1264024"/>
          </a:xfrm>
        </p:spPr>
        <p:txBody>
          <a:bodyPr/>
          <a:lstStyle/>
          <a:p>
            <a:r>
              <a:rPr lang="en-US" dirty="0" smtClean="0"/>
              <a:t>This week’s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3570" y="1112833"/>
          <a:ext cx="8309430" cy="474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715"/>
                <a:gridCol w="4154715"/>
              </a:tblGrid>
              <a:tr h="4474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Agenda</a:t>
                      </a:r>
                      <a:endParaRPr lang="en-US" sz="2400" dirty="0"/>
                    </a:p>
                  </a:txBody>
                  <a:tcPr/>
                </a:tc>
              </a:tr>
              <a:tr h="95309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Today</a:t>
                      </a:r>
                    </a:p>
                    <a:p>
                      <a:r>
                        <a:rPr lang="en-US" sz="2400" dirty="0" smtClean="0"/>
                        <a:t>Tuesday,</a:t>
                      </a:r>
                      <a:r>
                        <a:rPr lang="en-US" sz="2400" baseline="0" dirty="0" smtClean="0"/>
                        <a:t> January 11th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Cornell</a:t>
                      </a:r>
                      <a:r>
                        <a:rPr lang="en-US" sz="2400" baseline="0" dirty="0" smtClean="0"/>
                        <a:t> Notes Part I: Moon Phases</a:t>
                      </a:r>
                    </a:p>
                    <a:p>
                      <a:r>
                        <a:rPr lang="en-US" sz="2400" b="1" baseline="0" dirty="0" smtClean="0"/>
                        <a:t>Homework tonight only!</a:t>
                      </a:r>
                      <a:endParaRPr lang="en-US" sz="2400" b="1" dirty="0"/>
                    </a:p>
                  </a:txBody>
                  <a:tcPr/>
                </a:tc>
              </a:tr>
              <a:tr h="95309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Tomorrow </a:t>
                      </a:r>
                    </a:p>
                    <a:p>
                      <a:r>
                        <a:rPr lang="en-US" sz="2400" dirty="0" smtClean="0"/>
                        <a:t>Wednesday, January 12th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Cornell Notes Part II: Earth Time</a:t>
                      </a:r>
                    </a:p>
                    <a:p>
                      <a:r>
                        <a:rPr lang="en-US" sz="2400" b="1" dirty="0" smtClean="0"/>
                        <a:t>Study for your Quiz</a:t>
                      </a:r>
                      <a:endParaRPr lang="en-US" sz="2400" b="1" dirty="0"/>
                    </a:p>
                  </a:txBody>
                  <a:tcPr/>
                </a:tc>
              </a:tr>
              <a:tr h="9530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Thursday</a:t>
                      </a:r>
                      <a:r>
                        <a:rPr lang="en-US" sz="2400" baseline="0" dirty="0" smtClean="0"/>
                        <a:t>, January 13th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Weekly Quiz 15: Moon Phases and Earth Time</a:t>
                      </a:r>
                      <a:endParaRPr lang="en-US" sz="2400" dirty="0"/>
                    </a:p>
                  </a:txBody>
                  <a:tcPr/>
                </a:tc>
              </a:tr>
              <a:tr h="9530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Friday, January 14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Cornell Notes</a:t>
                      </a:r>
                      <a:r>
                        <a:rPr lang="en-US" sz="2400" baseline="0" dirty="0" smtClean="0"/>
                        <a:t> for next week: The Reason for our Seasons!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0808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The next 2 weeks are 4-day weeks, so we need to be working extra hard each day!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12" y="20391"/>
            <a:ext cx="8285286" cy="1264024"/>
          </a:xfrm>
        </p:spPr>
        <p:txBody>
          <a:bodyPr/>
          <a:lstStyle/>
          <a:p>
            <a:r>
              <a:rPr lang="en-US" dirty="0" smtClean="0"/>
              <a:t>Cornell Notes: Earth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12" y="1284415"/>
            <a:ext cx="8285286" cy="5190994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Today</a:t>
            </a:r>
            <a:r>
              <a:rPr lang="en-US" sz="3500" dirty="0" smtClean="0"/>
              <a:t>, we will be reading as a class from Chapter 10, Section 2 (pages 294-295) </a:t>
            </a:r>
            <a:endParaRPr lang="en-US" sz="3500" dirty="0" smtClean="0"/>
          </a:p>
          <a:p>
            <a:r>
              <a:rPr lang="en-US" sz="3500" dirty="0" smtClean="0"/>
              <a:t>Taking </a:t>
            </a:r>
            <a:r>
              <a:rPr lang="en-US" sz="3500" dirty="0" smtClean="0"/>
              <a:t>notes and writing definitions to our vocabulary terms is key to success – and our Weekly Quiz </a:t>
            </a:r>
            <a:r>
              <a:rPr lang="en-US" sz="3500" dirty="0" smtClean="0"/>
              <a:t>15 </a:t>
            </a:r>
            <a:r>
              <a:rPr lang="en-US" sz="3500" dirty="0" smtClean="0"/>
              <a:t>is only 2 days away!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Moon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492625"/>
            <a:ext cx="3907712" cy="502442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Every 27.3 days, the moon rotates once on its axis </a:t>
            </a:r>
            <a:r>
              <a:rPr lang="en-US" sz="2600" b="1" dirty="0" smtClean="0"/>
              <a:t>and</a:t>
            </a:r>
            <a:r>
              <a:rPr lang="en-US" sz="2600" dirty="0" smtClean="0"/>
              <a:t> revolves once around Earth.</a:t>
            </a:r>
          </a:p>
          <a:p>
            <a:r>
              <a:rPr lang="en-US" sz="2600" dirty="0" smtClean="0"/>
              <a:t>So, the moon will spin once and take one trip around the Earth in the same number of days.</a:t>
            </a:r>
          </a:p>
          <a:p>
            <a:r>
              <a:rPr lang="en-US" sz="2600" dirty="0" smtClean="0"/>
              <a:t>Because of this, the same side of the Moon is always facing the Earth.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40" y="2040482"/>
            <a:ext cx="4208230" cy="306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2893"/>
            <a:ext cx="7313613" cy="1264024"/>
          </a:xfrm>
        </p:spPr>
        <p:txBody>
          <a:bodyPr/>
          <a:lstStyle/>
          <a:p>
            <a:r>
              <a:rPr lang="en-US" dirty="0" smtClean="0"/>
              <a:t>Phases of the Moon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80" y="4166814"/>
            <a:ext cx="8264469" cy="2691186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The various appearances of the moon due to its changing position.</a:t>
            </a:r>
          </a:p>
          <a:p>
            <a:r>
              <a:rPr lang="en-US" sz="2600" i="1" dirty="0" smtClean="0"/>
              <a:t>As the moon revolves around the Earth, the amount of sunlight reflected toward Earth by the face of the moon changes!</a:t>
            </a:r>
            <a:endParaRPr lang="en-US" sz="2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50" y="999419"/>
            <a:ext cx="4350817" cy="316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99794"/>
            <a:ext cx="7313613" cy="1264024"/>
          </a:xfrm>
        </p:spPr>
        <p:txBody>
          <a:bodyPr/>
          <a:lstStyle/>
          <a:p>
            <a:r>
              <a:rPr lang="en-US" dirty="0" smtClean="0"/>
              <a:t>Waxing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5407583"/>
            <a:ext cx="7824805" cy="124815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sunlit part that can be seen from Earth appears to get larger.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26" y="1032872"/>
            <a:ext cx="5397707" cy="404828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048926" y="3568568"/>
            <a:ext cx="5397707" cy="1512584"/>
          </a:xfrm>
          <a:prstGeom prst="frame">
            <a:avLst/>
          </a:prstGeom>
          <a:solidFill>
            <a:schemeClr val="accent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33308" y="4050215"/>
            <a:ext cx="722543" cy="591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0845" y="2824205"/>
            <a:ext cx="18829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/>
              <a:t>The moon gets </a:t>
            </a:r>
            <a:r>
              <a:rPr lang="en-US" sz="3000" b="1" dirty="0" smtClean="0"/>
              <a:t>bigger </a:t>
            </a:r>
            <a:r>
              <a:rPr lang="en-US" sz="3000" dirty="0" smtClean="0"/>
              <a:t>from </a:t>
            </a:r>
            <a:r>
              <a:rPr lang="en-US" sz="3000" b="1" dirty="0" smtClean="0"/>
              <a:t>right </a:t>
            </a:r>
            <a:r>
              <a:rPr lang="en-US" sz="3000" dirty="0" smtClean="0"/>
              <a:t>to </a:t>
            </a:r>
            <a:r>
              <a:rPr lang="en-US" sz="3000" b="1" dirty="0" smtClean="0"/>
              <a:t>left</a:t>
            </a:r>
            <a:r>
              <a:rPr lang="en-US" sz="3000" dirty="0" smtClean="0"/>
              <a:t>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99794"/>
            <a:ext cx="7313613" cy="1264024"/>
          </a:xfrm>
        </p:spPr>
        <p:txBody>
          <a:bodyPr/>
          <a:lstStyle/>
          <a:p>
            <a:r>
              <a:rPr lang="en-US" dirty="0" smtClean="0"/>
              <a:t>Waning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5407583"/>
            <a:ext cx="7824805" cy="124815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sunlit part that can be seen from Earth appears to get smaller.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26" y="1032872"/>
            <a:ext cx="5397707" cy="404828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048926" y="1070048"/>
            <a:ext cx="5397707" cy="1512584"/>
          </a:xfrm>
          <a:prstGeom prst="frame">
            <a:avLst/>
          </a:prstGeom>
          <a:solidFill>
            <a:schemeClr val="accent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26383" y="1447558"/>
            <a:ext cx="722543" cy="591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0845" y="950315"/>
            <a:ext cx="18829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/>
              <a:t>The moon gets </a:t>
            </a:r>
            <a:r>
              <a:rPr lang="en-US" sz="3000" b="1" dirty="0" smtClean="0"/>
              <a:t>smaller </a:t>
            </a:r>
            <a:r>
              <a:rPr lang="en-US" sz="3000" dirty="0" smtClean="0"/>
              <a:t>from </a:t>
            </a:r>
            <a:r>
              <a:rPr lang="en-US" sz="3000" b="1" dirty="0" smtClean="0"/>
              <a:t>right </a:t>
            </a:r>
            <a:r>
              <a:rPr lang="en-US" sz="3000" dirty="0" smtClean="0"/>
              <a:t>to </a:t>
            </a:r>
            <a:r>
              <a:rPr lang="en-US" sz="3000" b="1" dirty="0" smtClean="0"/>
              <a:t>left</a:t>
            </a:r>
            <a:r>
              <a:rPr lang="en-US" sz="3000" dirty="0" smtClean="0"/>
              <a:t>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64" y="228601"/>
            <a:ext cx="8326920" cy="1264024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7164" y="1492625"/>
            <a:ext cx="8326920" cy="536537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Turn to a neighbor (front, side, back) and use pages 294-295 in your textbook to answer the two Check for Understanding questions found below your Cornell Notes from today:</a:t>
            </a:r>
          </a:p>
          <a:p>
            <a:pPr marL="457200" indent="-457200">
              <a:buAutoNum type="arabicParenBoth"/>
            </a:pPr>
            <a:r>
              <a:rPr lang="en-US" sz="2600" dirty="0" smtClean="0"/>
              <a:t>Why does the same side of the moon always face the Earth? (page 294) </a:t>
            </a:r>
          </a:p>
          <a:p>
            <a:pPr marL="457200" indent="-457200">
              <a:buAutoNum type="arabicParenBoth"/>
            </a:pPr>
            <a:r>
              <a:rPr lang="en-US" sz="2600" dirty="0" smtClean="0"/>
              <a:t>Looking at the diagram at the top of page 295, what phase comes in between the last quarter moon and the full moon?  Why?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7171"/>
            <a:ext cx="9144000" cy="1264024"/>
          </a:xfrm>
        </p:spPr>
        <p:txBody>
          <a:bodyPr/>
          <a:lstStyle/>
          <a:p>
            <a:r>
              <a:rPr lang="en-US" dirty="0" smtClean="0"/>
              <a:t>Practice with Whiteboards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" y="1311195"/>
            <a:ext cx="8146143" cy="52565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following questions will be good practice questions on what we learned today.</a:t>
            </a:r>
          </a:p>
          <a:p>
            <a:r>
              <a:rPr lang="en-US" sz="2800" dirty="0" smtClean="0"/>
              <a:t>Only uncap your marker when you are writing an answer, and cap your marker immediately after writing your answer</a:t>
            </a:r>
          </a:p>
          <a:p>
            <a:r>
              <a:rPr lang="en-US" sz="2800" dirty="0" smtClean="0"/>
              <a:t>You will have 30 seconds to write your answer – so use your notes from today to help you!</a:t>
            </a:r>
          </a:p>
          <a:p>
            <a:r>
              <a:rPr lang="en-US" sz="2800" dirty="0" smtClean="0"/>
              <a:t>When Ms. McGuirk </a:t>
            </a:r>
            <a:r>
              <a:rPr lang="en-US" sz="2800" b="1" dirty="0" smtClean="0"/>
              <a:t>counts down from 5</a:t>
            </a:r>
            <a:r>
              <a:rPr lang="en-US" sz="2800" dirty="0" smtClean="0"/>
              <a:t>, you may stand and show your whiteboard to 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3204</TotalTime>
  <Words>806</Words>
  <Application>Microsoft Macintosh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Studio</vt:lpstr>
      <vt:lpstr>Catalyst (5 minutes)</vt:lpstr>
      <vt:lpstr>This week’s schedule</vt:lpstr>
      <vt:lpstr>Cornell Notes: Earth Time</vt:lpstr>
      <vt:lpstr>The Earth Moon System</vt:lpstr>
      <vt:lpstr>Phases of the Moon</vt:lpstr>
      <vt:lpstr>Waxing </vt:lpstr>
      <vt:lpstr>Waning </vt:lpstr>
      <vt:lpstr>Check for Understanding</vt:lpstr>
      <vt:lpstr>Practice with Whiteboards</vt:lpstr>
      <vt:lpstr>What time on Earth do we associate the Moon’s revolution?   (A day, month, or year?)</vt:lpstr>
      <vt:lpstr>A MONTH  The Moon orbits the Earth in 27.3 days, but it takes about 30 days to go from one full Moon to the next.  So, the lunar cycle completes a month on Earth.</vt:lpstr>
      <vt:lpstr>Which term do we give to a moon phase that is smaller than a quarter?</vt:lpstr>
      <vt:lpstr>Crescent – A crescent moon is shaped like a  croissant biscuit!</vt:lpstr>
      <vt:lpstr>Which term do we give to a moon phase when the moon appears to be getting larger?</vt:lpstr>
      <vt:lpstr>Waxing – the moon gets bigger from right to left</vt:lpstr>
      <vt:lpstr>Identify the Moon Phase</vt:lpstr>
      <vt:lpstr>Third Quarter/Last Quarter</vt:lpstr>
      <vt:lpstr>Homework tonight 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Anne McGuirk</cp:lastModifiedBy>
  <cp:revision>10</cp:revision>
  <dcterms:created xsi:type="dcterms:W3CDTF">2011-01-10T02:09:43Z</dcterms:created>
  <dcterms:modified xsi:type="dcterms:W3CDTF">2011-01-11T18:43:56Z</dcterms:modified>
</cp:coreProperties>
</file>