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  <p:sldMasterId id="2147483685" r:id="rId2"/>
  </p:sldMasterIdLst>
  <p:notesMasterIdLst>
    <p:notesMasterId r:id="rId19"/>
  </p:notesMasterIdLst>
  <p:sldIdLst>
    <p:sldId id="267" r:id="rId3"/>
    <p:sldId id="268" r:id="rId4"/>
    <p:sldId id="269" r:id="rId5"/>
    <p:sldId id="270" r:id="rId6"/>
    <p:sldId id="271" r:id="rId7"/>
    <p:sldId id="256" r:id="rId8"/>
    <p:sldId id="257" r:id="rId9"/>
    <p:sldId id="258" r:id="rId10"/>
    <p:sldId id="266" r:id="rId11"/>
    <p:sldId id="259" r:id="rId12"/>
    <p:sldId id="260" r:id="rId13"/>
    <p:sldId id="261" r:id="rId14"/>
    <p:sldId id="262" r:id="rId15"/>
    <p:sldId id="265" r:id="rId16"/>
    <p:sldId id="26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34" d="100"/>
          <a:sy n="34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632F-33D1-8343-AD88-2119E2312C5F}" type="datetimeFigureOut">
              <a:rPr lang="en-US" smtClean="0"/>
              <a:t>1/4/11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95EDD-7751-B34B-BD66-9578859876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4D750-7C47-FF4B-B508-AC8115380B0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71C1D-CE29-4C4A-A673-FF0CA2754A8F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515C7-F8D9-794D-9F58-27C0015A4E8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A877F2-06AD-3946-AB21-F3961E73C47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E325E6-3AD9-DE45-A092-BC558A1DCF7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8DB1-BF97-C94E-B6EB-73C70EB1A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FEC2-6BB9-C344-99E9-019FD88EF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FE69-018F-7E4B-85F7-29D82402F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321C-4039-ED4C-84DB-BB0AD97DD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37F-E17B-8042-9290-43F2C76E2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633F-3DC2-DA4A-9831-FC74D0C9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3612-B70C-2844-9AF2-CC80F4FA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1DC4-52B6-A341-A9BD-37B1FF6AC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2704-2AB2-8C43-8840-D6E3C9A6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FDD5-CCD2-4047-A4C0-A2A50E48D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EAF9-3BBC-CE4F-B6E5-02E04C3A1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EAC06F-4F09-264B-AC92-0DC96E468C43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F6EE0E-BE9E-C74A-99C0-F4AAF165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69ADBA-1A1A-364A-81C9-33EA877E8336}" type="datetime1">
              <a:rPr lang="en-US"/>
              <a:pPr>
                <a:defRPr/>
              </a:pPr>
              <a:t>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C71C53-6AB6-394A-956A-88ECF189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Seating Chart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Period</a:t>
            </a:r>
            <a:r>
              <a:rPr lang="en-US" b="1" smtClean="0">
                <a:ea typeface="+mj-ea"/>
                <a:cs typeface="+mj-cs"/>
              </a:rPr>
              <a:t>	: 1	</a:t>
            </a:r>
            <a:r>
              <a:rPr lang="en-US" b="1" dirty="0" smtClean="0">
                <a:ea typeface="+mj-ea"/>
                <a:cs typeface="+mj-cs"/>
              </a:rPr>
              <a:t>	</a:t>
            </a:r>
            <a:r>
              <a:rPr lang="en-US" b="1" smtClean="0">
                <a:ea typeface="+mj-ea"/>
                <a:cs typeface="+mj-cs"/>
              </a:rPr>
              <a:t>Section: 6-03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13" y="2522538"/>
            <a:ext cx="806450" cy="74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375" y="2522538"/>
            <a:ext cx="822325" cy="74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" y="3821113"/>
            <a:ext cx="800100" cy="7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6300" y="2489200"/>
            <a:ext cx="635000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78738" y="2489200"/>
            <a:ext cx="76993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0" y="3803650"/>
            <a:ext cx="836613" cy="7350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29613" y="3759200"/>
            <a:ext cx="814387" cy="7667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8238" y="3759200"/>
            <a:ext cx="819150" cy="792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42313" y="5041900"/>
            <a:ext cx="77628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32688" y="5041900"/>
            <a:ext cx="7747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03913" y="3757613"/>
            <a:ext cx="942975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9050" y="3757613"/>
            <a:ext cx="776288" cy="781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40088" y="3773488"/>
            <a:ext cx="773112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11763" y="2489200"/>
            <a:ext cx="817562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0088" y="2522538"/>
            <a:ext cx="773112" cy="74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19363" y="3744913"/>
            <a:ext cx="72072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40088" y="5056188"/>
            <a:ext cx="773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213" y="5056188"/>
            <a:ext cx="90487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19663" y="5056188"/>
            <a:ext cx="900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19775" y="5041900"/>
            <a:ext cx="1027113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6638" y="6094413"/>
            <a:ext cx="9128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9613" y="6094413"/>
            <a:ext cx="896937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22</a:t>
            </a:r>
          </a:p>
        </p:txBody>
      </p:sp>
      <p:sp>
        <p:nvSpPr>
          <p:cNvPr id="27673" name="TextBox 32"/>
          <p:cNvSpPr txBox="1">
            <a:spLocks noChangeArrowheads="1"/>
          </p:cNvSpPr>
          <p:nvPr/>
        </p:nvSpPr>
        <p:spPr bwMode="auto">
          <a:xfrm>
            <a:off x="-46038" y="3268663"/>
            <a:ext cx="9810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Tiequan</a:t>
            </a:r>
          </a:p>
        </p:txBody>
      </p:sp>
      <p:sp>
        <p:nvSpPr>
          <p:cNvPr id="27674" name="TextBox 33"/>
          <p:cNvSpPr txBox="1">
            <a:spLocks noChangeArrowheads="1"/>
          </p:cNvSpPr>
          <p:nvPr/>
        </p:nvSpPr>
        <p:spPr bwMode="auto">
          <a:xfrm>
            <a:off x="850900" y="3260725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Sam</a:t>
            </a:r>
          </a:p>
        </p:txBody>
      </p:sp>
      <p:sp>
        <p:nvSpPr>
          <p:cNvPr id="27675" name="TextBox 39"/>
          <p:cNvSpPr txBox="1">
            <a:spLocks noChangeArrowheads="1"/>
          </p:cNvSpPr>
          <p:nvPr/>
        </p:nvSpPr>
        <p:spPr bwMode="auto">
          <a:xfrm>
            <a:off x="850900" y="4527550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Hannah</a:t>
            </a:r>
          </a:p>
        </p:txBody>
      </p:sp>
      <p:sp>
        <p:nvSpPr>
          <p:cNvPr id="27676" name="TextBox 42"/>
          <p:cNvSpPr txBox="1">
            <a:spLocks noChangeArrowheads="1"/>
          </p:cNvSpPr>
          <p:nvPr/>
        </p:nvSpPr>
        <p:spPr bwMode="auto">
          <a:xfrm>
            <a:off x="4721225" y="4551363"/>
            <a:ext cx="97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Rodrigo</a:t>
            </a:r>
          </a:p>
        </p:txBody>
      </p:sp>
      <p:sp>
        <p:nvSpPr>
          <p:cNvPr id="27677" name="TextBox 43"/>
          <p:cNvSpPr txBox="1">
            <a:spLocks noChangeArrowheads="1"/>
          </p:cNvSpPr>
          <p:nvPr/>
        </p:nvSpPr>
        <p:spPr bwMode="auto">
          <a:xfrm>
            <a:off x="5903913" y="4551363"/>
            <a:ext cx="1220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Kovi</a:t>
            </a:r>
          </a:p>
        </p:txBody>
      </p:sp>
      <p:sp>
        <p:nvSpPr>
          <p:cNvPr id="27678" name="TextBox 45"/>
          <p:cNvSpPr txBox="1">
            <a:spLocks noChangeArrowheads="1"/>
          </p:cNvSpPr>
          <p:nvPr/>
        </p:nvSpPr>
        <p:spPr bwMode="auto">
          <a:xfrm>
            <a:off x="3670300" y="6049963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Kiara</a:t>
            </a:r>
          </a:p>
        </p:txBody>
      </p:sp>
      <p:sp>
        <p:nvSpPr>
          <p:cNvPr id="27679" name="TextBox 48"/>
          <p:cNvSpPr txBox="1">
            <a:spLocks noChangeArrowheads="1"/>
          </p:cNvSpPr>
          <p:nvPr/>
        </p:nvSpPr>
        <p:spPr bwMode="auto">
          <a:xfrm>
            <a:off x="4926013" y="5775325"/>
            <a:ext cx="979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Erin</a:t>
            </a:r>
          </a:p>
        </p:txBody>
      </p:sp>
      <p:sp>
        <p:nvSpPr>
          <p:cNvPr id="27680" name="TextBox 49"/>
          <p:cNvSpPr txBox="1">
            <a:spLocks noChangeArrowheads="1"/>
          </p:cNvSpPr>
          <p:nvPr/>
        </p:nvSpPr>
        <p:spPr bwMode="auto">
          <a:xfrm>
            <a:off x="5875338" y="5762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Nicole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38" y="6132513"/>
            <a:ext cx="217646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Teacher Desk</a:t>
            </a:r>
          </a:p>
        </p:txBody>
      </p:sp>
      <p:sp>
        <p:nvSpPr>
          <p:cNvPr id="27682" name="TextBox 47"/>
          <p:cNvSpPr txBox="1">
            <a:spLocks noChangeArrowheads="1"/>
          </p:cNvSpPr>
          <p:nvPr/>
        </p:nvSpPr>
        <p:spPr bwMode="auto">
          <a:xfrm>
            <a:off x="4392613" y="604996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DeAndrea’</a:t>
            </a:r>
            <a:endParaRPr lang="en-US">
              <a:latin typeface="Calibri" charset="0"/>
            </a:endParaRPr>
          </a:p>
        </p:txBody>
      </p:sp>
      <p:sp>
        <p:nvSpPr>
          <p:cNvPr id="27683" name="TextBox 50"/>
          <p:cNvSpPr txBox="1">
            <a:spLocks noChangeArrowheads="1"/>
          </p:cNvSpPr>
          <p:nvPr/>
        </p:nvSpPr>
        <p:spPr bwMode="auto">
          <a:xfrm>
            <a:off x="2511425" y="4554538"/>
            <a:ext cx="72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Tyler</a:t>
            </a:r>
          </a:p>
        </p:txBody>
      </p:sp>
      <p:sp>
        <p:nvSpPr>
          <p:cNvPr id="27684" name="TextBox 51"/>
          <p:cNvSpPr txBox="1">
            <a:spLocks noChangeArrowheads="1"/>
          </p:cNvSpPr>
          <p:nvPr/>
        </p:nvSpPr>
        <p:spPr bwMode="auto">
          <a:xfrm>
            <a:off x="3284538" y="4584700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Kenneth</a:t>
            </a:r>
          </a:p>
        </p:txBody>
      </p:sp>
      <p:sp>
        <p:nvSpPr>
          <p:cNvPr id="27685" name="TextBox 52"/>
          <p:cNvSpPr txBox="1">
            <a:spLocks noChangeArrowheads="1"/>
          </p:cNvSpPr>
          <p:nvPr/>
        </p:nvSpPr>
        <p:spPr bwMode="auto">
          <a:xfrm>
            <a:off x="7124700" y="3268663"/>
            <a:ext cx="132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charset="0"/>
              </a:rPr>
              <a:t>Dominique</a:t>
            </a:r>
          </a:p>
        </p:txBody>
      </p:sp>
      <p:sp>
        <p:nvSpPr>
          <p:cNvPr id="27686" name="TextBox 53"/>
          <p:cNvSpPr txBox="1">
            <a:spLocks noChangeArrowheads="1"/>
          </p:cNvSpPr>
          <p:nvPr/>
        </p:nvSpPr>
        <p:spPr bwMode="auto">
          <a:xfrm>
            <a:off x="8189913" y="3270250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Brianna</a:t>
            </a:r>
          </a:p>
        </p:txBody>
      </p:sp>
      <p:sp>
        <p:nvSpPr>
          <p:cNvPr id="27687" name="TextBox 54"/>
          <p:cNvSpPr txBox="1">
            <a:spLocks noChangeArrowheads="1"/>
          </p:cNvSpPr>
          <p:nvPr/>
        </p:nvSpPr>
        <p:spPr bwMode="auto">
          <a:xfrm>
            <a:off x="5284788" y="327025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Travius</a:t>
            </a:r>
          </a:p>
        </p:txBody>
      </p:sp>
      <p:sp>
        <p:nvSpPr>
          <p:cNvPr id="27688" name="TextBox 55"/>
          <p:cNvSpPr txBox="1">
            <a:spLocks noChangeArrowheads="1"/>
          </p:cNvSpPr>
          <p:nvPr/>
        </p:nvSpPr>
        <p:spPr bwMode="auto">
          <a:xfrm>
            <a:off x="2917825" y="3319463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Kiahnna</a:t>
            </a:r>
          </a:p>
        </p:txBody>
      </p:sp>
      <p:sp>
        <p:nvSpPr>
          <p:cNvPr id="27689" name="TextBox 56"/>
          <p:cNvSpPr txBox="1">
            <a:spLocks noChangeArrowheads="1"/>
          </p:cNvSpPr>
          <p:nvPr/>
        </p:nvSpPr>
        <p:spPr bwMode="auto">
          <a:xfrm>
            <a:off x="2060575" y="577691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Sharaven</a:t>
            </a:r>
          </a:p>
        </p:txBody>
      </p:sp>
      <p:sp>
        <p:nvSpPr>
          <p:cNvPr id="27690" name="TextBox 57"/>
          <p:cNvSpPr txBox="1">
            <a:spLocks noChangeArrowheads="1"/>
          </p:cNvSpPr>
          <p:nvPr/>
        </p:nvSpPr>
        <p:spPr bwMode="auto">
          <a:xfrm>
            <a:off x="3233738" y="576103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Le’Jalon</a:t>
            </a:r>
          </a:p>
        </p:txBody>
      </p:sp>
      <p:sp>
        <p:nvSpPr>
          <p:cNvPr id="27691" name="TextBox 58"/>
          <p:cNvSpPr txBox="1">
            <a:spLocks noChangeArrowheads="1"/>
          </p:cNvSpPr>
          <p:nvPr/>
        </p:nvSpPr>
        <p:spPr bwMode="auto">
          <a:xfrm>
            <a:off x="7353300" y="581977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Garrett</a:t>
            </a:r>
          </a:p>
        </p:txBody>
      </p:sp>
      <p:sp>
        <p:nvSpPr>
          <p:cNvPr id="27692" name="TextBox 59"/>
          <p:cNvSpPr txBox="1">
            <a:spLocks noChangeArrowheads="1"/>
          </p:cNvSpPr>
          <p:nvPr/>
        </p:nvSpPr>
        <p:spPr bwMode="auto">
          <a:xfrm>
            <a:off x="8375650" y="586581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Ben</a:t>
            </a:r>
          </a:p>
        </p:txBody>
      </p:sp>
      <p:sp>
        <p:nvSpPr>
          <p:cNvPr id="27693" name="TextBox 60"/>
          <p:cNvSpPr txBox="1">
            <a:spLocks noChangeArrowheads="1"/>
          </p:cNvSpPr>
          <p:nvPr/>
        </p:nvSpPr>
        <p:spPr bwMode="auto">
          <a:xfrm>
            <a:off x="8161338" y="4508500"/>
            <a:ext cx="1057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charset="0"/>
              </a:rPr>
              <a:t>Kelsey R</a:t>
            </a:r>
          </a:p>
        </p:txBody>
      </p:sp>
      <p:sp>
        <p:nvSpPr>
          <p:cNvPr id="27694" name="TextBox 61"/>
          <p:cNvSpPr txBox="1">
            <a:spLocks noChangeArrowheads="1"/>
          </p:cNvSpPr>
          <p:nvPr/>
        </p:nvSpPr>
        <p:spPr bwMode="auto">
          <a:xfrm>
            <a:off x="7302500" y="4525963"/>
            <a:ext cx="1120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charset="0"/>
              </a:rPr>
              <a:t>Kelsey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313613" cy="1264024"/>
          </a:xfrm>
        </p:spPr>
        <p:txBody>
          <a:bodyPr/>
          <a:lstStyle/>
          <a:p>
            <a:r>
              <a:rPr lang="en-US" dirty="0" smtClean="0"/>
              <a:t>Comets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838200"/>
            <a:ext cx="4267201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Comets have an </a:t>
            </a:r>
            <a:r>
              <a:rPr lang="en-US" b="1" dirty="0" smtClean="0"/>
              <a:t>elliptical </a:t>
            </a:r>
            <a:r>
              <a:rPr lang="en-US" dirty="0" smtClean="0"/>
              <a:t>orbit (shaped like an </a:t>
            </a:r>
            <a:r>
              <a:rPr lang="en-US" b="1" dirty="0" smtClean="0"/>
              <a:t>oval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move into the solar system for a short time, then move back out way past Pluto – and are not seen again for many years!</a:t>
            </a:r>
          </a:p>
          <a:p>
            <a:r>
              <a:rPr lang="en-US" b="1" dirty="0" smtClean="0"/>
              <a:t>Smaller </a:t>
            </a:r>
            <a:r>
              <a:rPr lang="en-US" dirty="0" smtClean="0"/>
              <a:t>than planets, moons, or asteroids</a:t>
            </a:r>
          </a:p>
          <a:p>
            <a:r>
              <a:rPr lang="en-US" dirty="0" smtClean="0"/>
              <a:t>They are usually very hard to see, but as they approach the sun, the particles heat up and give the comet a distinct </a:t>
            </a:r>
            <a:r>
              <a:rPr lang="en-US" b="1" dirty="0" smtClean="0"/>
              <a:t>tail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/>
              <a:t>From our Homework Monday Night:</a:t>
            </a:r>
          </a:p>
          <a:p>
            <a:r>
              <a:rPr lang="en-US" dirty="0" smtClean="0"/>
              <a:t>A comet’s tail is always point </a:t>
            </a:r>
            <a:r>
              <a:rPr lang="en-US" b="1" dirty="0" smtClean="0"/>
              <a:t>away </a:t>
            </a:r>
            <a:r>
              <a:rPr lang="en-US" dirty="0" smtClean="0"/>
              <a:t>from the Sun.</a:t>
            </a:r>
          </a:p>
          <a:p>
            <a:r>
              <a:rPr lang="en-US" dirty="0" smtClean="0"/>
              <a:t>We can sometimes see a comet in </a:t>
            </a:r>
            <a:r>
              <a:rPr lang="en-US" b="1" dirty="0" smtClean="0"/>
              <a:t>our night sky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3" y="980997"/>
            <a:ext cx="4010887" cy="503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313613" cy="1264024"/>
          </a:xfrm>
        </p:spPr>
        <p:txBody>
          <a:bodyPr/>
          <a:lstStyle/>
          <a:p>
            <a:r>
              <a:rPr lang="en-US" dirty="0" smtClean="0"/>
              <a:t>Asteroids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838200"/>
            <a:ext cx="4191001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majority of asteroids are found in the space </a:t>
            </a:r>
            <a:r>
              <a:rPr lang="en-US" b="1" dirty="0" smtClean="0"/>
              <a:t>between </a:t>
            </a:r>
            <a:r>
              <a:rPr lang="en-US" dirty="0" smtClean="0"/>
              <a:t>Mars and Jupiter (“</a:t>
            </a:r>
            <a:r>
              <a:rPr lang="en-US" b="1" dirty="0" smtClean="0"/>
              <a:t>Asteroid Belt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vary </a:t>
            </a:r>
            <a:r>
              <a:rPr lang="en-US" dirty="0" smtClean="0"/>
              <a:t>greatly in </a:t>
            </a:r>
            <a:r>
              <a:rPr lang="en-US" b="1" dirty="0" smtClean="0"/>
              <a:t>size </a:t>
            </a:r>
            <a:r>
              <a:rPr lang="en-US" dirty="0" smtClean="0"/>
              <a:t>and </a:t>
            </a:r>
            <a:r>
              <a:rPr lang="en-US" b="1" dirty="0" smtClean="0"/>
              <a:t>shape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made up of stone, iron, and nickel</a:t>
            </a:r>
          </a:p>
          <a:p>
            <a:pPr>
              <a:buNone/>
            </a:pPr>
            <a:r>
              <a:rPr lang="en-US" i="1" dirty="0" smtClean="0"/>
              <a:t>From Homework Monday Night:</a:t>
            </a:r>
          </a:p>
          <a:p>
            <a:r>
              <a:rPr lang="en-US" dirty="0" smtClean="0"/>
              <a:t>Astronomers think the asteroids may be what are left of a </a:t>
            </a:r>
            <a:r>
              <a:rPr lang="en-US" b="1" dirty="0" smtClean="0"/>
              <a:t>planet </a:t>
            </a:r>
            <a:r>
              <a:rPr lang="en-US" dirty="0" smtClean="0"/>
              <a:t>that broke up long ago.</a:t>
            </a:r>
          </a:p>
          <a:p>
            <a:r>
              <a:rPr lang="en-US" dirty="0" smtClean="0"/>
              <a:t>Scientists believe that in the past asteroids may have</a:t>
            </a:r>
            <a:r>
              <a:rPr lang="en-US" b="1" dirty="0" smtClean="0"/>
              <a:t> hit Earth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" y="1295400"/>
            <a:ext cx="4347029" cy="351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1264024"/>
          </a:xfrm>
        </p:spPr>
        <p:txBody>
          <a:bodyPr/>
          <a:lstStyle/>
          <a:p>
            <a:r>
              <a:rPr lang="en-US" dirty="0" smtClean="0"/>
              <a:t>Meteorites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371600"/>
            <a:ext cx="4191001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Meteorites are </a:t>
            </a:r>
            <a:r>
              <a:rPr lang="en-US" b="1" dirty="0" smtClean="0"/>
              <a:t>only</a:t>
            </a:r>
            <a:r>
              <a:rPr lang="en-US" dirty="0" smtClean="0"/>
              <a:t> found on the surface of planets.</a:t>
            </a:r>
          </a:p>
          <a:p>
            <a:r>
              <a:rPr lang="en-US" dirty="0" smtClean="0"/>
              <a:t>Most meteorites are created as a result of collisions of asteroids, comets, moons, and even planets within our solar system. </a:t>
            </a:r>
          </a:p>
          <a:p>
            <a:r>
              <a:rPr lang="en-US" dirty="0" smtClean="0"/>
              <a:t>Meteorites can be stony, stony iron, or just iron (depending on where they came from)</a:t>
            </a:r>
          </a:p>
          <a:p>
            <a:pPr>
              <a:buNone/>
            </a:pPr>
            <a:r>
              <a:rPr lang="en-US" i="1" dirty="0" smtClean="0"/>
              <a:t>From Homework Monday Night:</a:t>
            </a:r>
          </a:p>
          <a:p>
            <a:r>
              <a:rPr lang="en-US" dirty="0" smtClean="0"/>
              <a:t>Some meteorites have hit Earth in the past and left huge craters!</a:t>
            </a:r>
          </a:p>
          <a:p>
            <a:r>
              <a:rPr lang="en-US" dirty="0" smtClean="0"/>
              <a:t>There are craters on the surface of the moon from being hit by meteorites in the past.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0957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313613" cy="1264024"/>
          </a:xfrm>
        </p:spPr>
        <p:txBody>
          <a:bodyPr/>
          <a:lstStyle/>
          <a:p>
            <a:r>
              <a:rPr lang="en-US" dirty="0" smtClean="0"/>
              <a:t>Meteoroids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187824"/>
            <a:ext cx="4038601" cy="544157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meteoroid is matter revolving around the Sun or any object in space too small to be called an asteroid or a comet.</a:t>
            </a:r>
          </a:p>
          <a:p>
            <a:r>
              <a:rPr lang="en-US" sz="2600" dirty="0" smtClean="0"/>
              <a:t>Most meteoroids are created as the result of collisions of asteroids, comets, moons, and even planets within our solar system.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7" y="1371600"/>
            <a:ext cx="4004233" cy="300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/>
          <a:lstStyle/>
          <a:p>
            <a:r>
              <a:rPr lang="en-US" dirty="0" smtClean="0"/>
              <a:t>Meteors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295400"/>
            <a:ext cx="4114801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a meteoroid flies into the atmosphere, it gets very hot and begins to burn up. While it is burning up, it is called a </a:t>
            </a:r>
            <a:r>
              <a:rPr lang="en-US" b="1" dirty="0" smtClean="0"/>
              <a:t>meteor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Meteors can sometimes be seen from Earth as a “shooting star.”</a:t>
            </a:r>
          </a:p>
          <a:p>
            <a:r>
              <a:rPr lang="en-US" dirty="0" smtClean="0"/>
              <a:t>If it doesn’t burn completely in the atmosphere, it will hit the surface of Earth and be called a meteorite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27" y="1295400"/>
            <a:ext cx="406977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7171"/>
            <a:ext cx="9144000" cy="1264024"/>
          </a:xfrm>
        </p:spPr>
        <p:txBody>
          <a:bodyPr/>
          <a:lstStyle/>
          <a:p>
            <a:r>
              <a:rPr lang="en-US" dirty="0" smtClean="0"/>
              <a:t>Flip over your Cornell Notes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1311195"/>
            <a:ext cx="8146143" cy="5256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 a partner, read though the reading once again.</a:t>
            </a:r>
          </a:p>
          <a:p>
            <a:r>
              <a:rPr lang="en-US" sz="3200" dirty="0" smtClean="0"/>
              <a:t>As you go through each paragraph, make sure you are answering the questions as well!</a:t>
            </a:r>
          </a:p>
          <a:p>
            <a:r>
              <a:rPr lang="en-US" sz="3200" dirty="0" smtClean="0"/>
              <a:t>These questions will help you get familiar with the different objects we learned about today, and will help you prepare for this Thursday’s quiz!</a:t>
            </a:r>
          </a:p>
          <a:p>
            <a:r>
              <a:rPr lang="en-US" sz="3200" dirty="0" smtClean="0"/>
              <a:t>If you finish early, raise your hand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3613" cy="5715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Get started on </a:t>
            </a:r>
            <a:r>
              <a:rPr lang="en-US" sz="3500" dirty="0" smtClean="0"/>
              <a:t>your </a:t>
            </a:r>
            <a:r>
              <a:rPr lang="en-US" sz="3500" dirty="0" err="1" smtClean="0"/>
              <a:t>notecards</a:t>
            </a:r>
            <a:r>
              <a:rPr lang="en-US" sz="3500" dirty="0" smtClean="0"/>
              <a:t> early!</a:t>
            </a:r>
          </a:p>
          <a:p>
            <a:r>
              <a:rPr lang="en-US" sz="3500" b="1" dirty="0" smtClean="0"/>
              <a:t>Wednesday night: </a:t>
            </a:r>
            <a:r>
              <a:rPr lang="en-US" sz="3500" dirty="0" smtClean="0"/>
              <a:t>you will also have a crossword puzzle to complete for homework</a:t>
            </a:r>
          </a:p>
          <a:p>
            <a:r>
              <a:rPr lang="en-US" sz="3500" b="1" dirty="0" smtClean="0"/>
              <a:t>Thursday</a:t>
            </a:r>
            <a:r>
              <a:rPr lang="en-US" sz="3500" dirty="0" smtClean="0"/>
              <a:t>: your </a:t>
            </a:r>
            <a:r>
              <a:rPr lang="en-US" sz="3500" dirty="0" err="1" smtClean="0"/>
              <a:t>notecards</a:t>
            </a:r>
            <a:r>
              <a:rPr lang="en-US" sz="3500" dirty="0" smtClean="0"/>
              <a:t> and completed crossword puzzle will be due </a:t>
            </a:r>
          </a:p>
          <a:p>
            <a:r>
              <a:rPr lang="en-US" sz="3500" b="1" dirty="0" smtClean="0"/>
              <a:t>Make sure you have index cards for this semester!!!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Seating Chart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Period</a:t>
            </a:r>
            <a:r>
              <a:rPr lang="en-US" b="1" smtClean="0">
                <a:ea typeface="+mj-ea"/>
                <a:cs typeface="+mj-cs"/>
              </a:rPr>
              <a:t>	: 2	</a:t>
            </a:r>
            <a:r>
              <a:rPr lang="en-US" b="1" dirty="0" smtClean="0">
                <a:ea typeface="+mj-ea"/>
                <a:cs typeface="+mj-cs"/>
              </a:rPr>
              <a:t>	</a:t>
            </a:r>
            <a:r>
              <a:rPr lang="en-US" b="1" smtClean="0">
                <a:ea typeface="+mj-ea"/>
                <a:cs typeface="+mj-cs"/>
              </a:rPr>
              <a:t>Section: 6-04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13" y="2249488"/>
            <a:ext cx="806450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375" y="2249488"/>
            <a:ext cx="822325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" y="3462338"/>
            <a:ext cx="800100" cy="7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6300" y="2239963"/>
            <a:ext cx="635000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78738" y="2265363"/>
            <a:ext cx="769937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0" y="3462338"/>
            <a:ext cx="836613" cy="733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59763" y="3387725"/>
            <a:ext cx="812800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8238" y="3387725"/>
            <a:ext cx="819150" cy="7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59763" y="4622800"/>
            <a:ext cx="77628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51725" y="4648200"/>
            <a:ext cx="7747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00725" y="3387725"/>
            <a:ext cx="942975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9050" y="3362325"/>
            <a:ext cx="776288" cy="781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94075" y="3362325"/>
            <a:ext cx="773113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11763" y="2214563"/>
            <a:ext cx="817562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0088" y="2249488"/>
            <a:ext cx="773112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3350" y="3362325"/>
            <a:ext cx="720725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40088" y="4608513"/>
            <a:ext cx="773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213" y="4608513"/>
            <a:ext cx="90487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78413" y="4632325"/>
            <a:ext cx="900112" cy="765175"/>
          </a:xfrm>
          <a:prstGeom prst="roundRect">
            <a:avLst>
              <a:gd name="adj" fmla="val 1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51538" y="4608513"/>
            <a:ext cx="1027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6638" y="5719763"/>
            <a:ext cx="912812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9613" y="5745163"/>
            <a:ext cx="896937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22</a:t>
            </a:r>
          </a:p>
        </p:txBody>
      </p:sp>
      <p:sp>
        <p:nvSpPr>
          <p:cNvPr id="29721" name="TextBox 34"/>
          <p:cNvSpPr txBox="1">
            <a:spLocks noChangeArrowheads="1"/>
          </p:cNvSpPr>
          <p:nvPr/>
        </p:nvSpPr>
        <p:spPr bwMode="auto">
          <a:xfrm>
            <a:off x="3033713" y="2944813"/>
            <a:ext cx="979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  Sydney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8453438" y="29495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Myron</a:t>
            </a:r>
          </a:p>
        </p:txBody>
      </p:sp>
      <p:sp>
        <p:nvSpPr>
          <p:cNvPr id="29723" name="TextBox 38"/>
          <p:cNvSpPr txBox="1">
            <a:spLocks noChangeArrowheads="1"/>
          </p:cNvSpPr>
          <p:nvPr/>
        </p:nvSpPr>
        <p:spPr bwMode="auto">
          <a:xfrm>
            <a:off x="57150" y="4152900"/>
            <a:ext cx="160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Joshua</a:t>
            </a:r>
          </a:p>
        </p:txBody>
      </p:sp>
      <p:sp>
        <p:nvSpPr>
          <p:cNvPr id="29724" name="TextBox 39"/>
          <p:cNvSpPr txBox="1">
            <a:spLocks noChangeArrowheads="1"/>
          </p:cNvSpPr>
          <p:nvPr/>
        </p:nvSpPr>
        <p:spPr bwMode="auto">
          <a:xfrm>
            <a:off x="850900" y="4154488"/>
            <a:ext cx="140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Akil</a:t>
            </a:r>
          </a:p>
        </p:txBody>
      </p:sp>
      <p:sp>
        <p:nvSpPr>
          <p:cNvPr id="29725" name="TextBox 52"/>
          <p:cNvSpPr txBox="1">
            <a:spLocks noChangeArrowheads="1"/>
          </p:cNvSpPr>
          <p:nvPr/>
        </p:nvSpPr>
        <p:spPr bwMode="auto">
          <a:xfrm>
            <a:off x="3584575" y="6386513"/>
            <a:ext cx="113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Alfred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38" y="6132513"/>
            <a:ext cx="217646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Teacher Desk</a:t>
            </a:r>
          </a:p>
        </p:txBody>
      </p:sp>
      <p:sp>
        <p:nvSpPr>
          <p:cNvPr id="29727" name="TextBox 47"/>
          <p:cNvSpPr txBox="1">
            <a:spLocks noChangeArrowheads="1"/>
          </p:cNvSpPr>
          <p:nvPr/>
        </p:nvSpPr>
        <p:spPr bwMode="auto">
          <a:xfrm>
            <a:off x="6057900" y="4116388"/>
            <a:ext cx="54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Nia</a:t>
            </a:r>
          </a:p>
        </p:txBody>
      </p:sp>
      <p:sp>
        <p:nvSpPr>
          <p:cNvPr id="29728" name="TextBox 48"/>
          <p:cNvSpPr txBox="1">
            <a:spLocks noChangeArrowheads="1"/>
          </p:cNvSpPr>
          <p:nvPr/>
        </p:nvSpPr>
        <p:spPr bwMode="auto">
          <a:xfrm>
            <a:off x="4992688" y="4116388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Tahnee</a:t>
            </a:r>
          </a:p>
        </p:txBody>
      </p:sp>
      <p:sp>
        <p:nvSpPr>
          <p:cNvPr id="29729" name="TextBox 49"/>
          <p:cNvSpPr txBox="1">
            <a:spLocks noChangeArrowheads="1"/>
          </p:cNvSpPr>
          <p:nvPr/>
        </p:nvSpPr>
        <p:spPr bwMode="auto">
          <a:xfrm>
            <a:off x="817563" y="2963863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charset="0"/>
              </a:rPr>
              <a:t>Dezmond</a:t>
            </a:r>
          </a:p>
        </p:txBody>
      </p:sp>
      <p:sp>
        <p:nvSpPr>
          <p:cNvPr id="29730" name="TextBox 50"/>
          <p:cNvSpPr txBox="1">
            <a:spLocks noChangeArrowheads="1"/>
          </p:cNvSpPr>
          <p:nvPr/>
        </p:nvSpPr>
        <p:spPr bwMode="auto">
          <a:xfrm>
            <a:off x="50800" y="2984500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charset="0"/>
              </a:rPr>
              <a:t>Allen</a:t>
            </a:r>
          </a:p>
        </p:txBody>
      </p:sp>
      <p:sp>
        <p:nvSpPr>
          <p:cNvPr id="29731" name="TextBox 52"/>
          <p:cNvSpPr txBox="1">
            <a:spLocks noChangeArrowheads="1"/>
          </p:cNvSpPr>
          <p:nvPr/>
        </p:nvSpPr>
        <p:spPr bwMode="auto">
          <a:xfrm>
            <a:off x="8181975" y="53578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Jaelynn</a:t>
            </a:r>
          </a:p>
        </p:txBody>
      </p:sp>
      <p:sp>
        <p:nvSpPr>
          <p:cNvPr id="29732" name="TextBox 53"/>
          <p:cNvSpPr txBox="1">
            <a:spLocks noChangeArrowheads="1"/>
          </p:cNvSpPr>
          <p:nvPr/>
        </p:nvSpPr>
        <p:spPr bwMode="auto">
          <a:xfrm>
            <a:off x="7285038" y="5346700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Rikyah</a:t>
            </a:r>
          </a:p>
        </p:txBody>
      </p:sp>
      <p:sp>
        <p:nvSpPr>
          <p:cNvPr id="29733" name="TextBox 55"/>
          <p:cNvSpPr txBox="1">
            <a:spLocks noChangeArrowheads="1"/>
          </p:cNvSpPr>
          <p:nvPr/>
        </p:nvSpPr>
        <p:spPr bwMode="auto">
          <a:xfrm>
            <a:off x="3357563" y="4116388"/>
            <a:ext cx="116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Vernisha</a:t>
            </a:r>
          </a:p>
        </p:txBody>
      </p:sp>
      <p:sp>
        <p:nvSpPr>
          <p:cNvPr id="29734" name="TextBox 56"/>
          <p:cNvSpPr txBox="1">
            <a:spLocks noChangeArrowheads="1"/>
          </p:cNvSpPr>
          <p:nvPr/>
        </p:nvSpPr>
        <p:spPr bwMode="auto">
          <a:xfrm>
            <a:off x="7358063" y="4146550"/>
            <a:ext cx="1055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Kinnidy</a:t>
            </a:r>
          </a:p>
        </p:txBody>
      </p:sp>
      <p:sp>
        <p:nvSpPr>
          <p:cNvPr id="29735" name="TextBox 57"/>
          <p:cNvSpPr txBox="1">
            <a:spLocks noChangeArrowheads="1"/>
          </p:cNvSpPr>
          <p:nvPr/>
        </p:nvSpPr>
        <p:spPr bwMode="auto">
          <a:xfrm>
            <a:off x="8351838" y="410686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Kyra</a:t>
            </a:r>
          </a:p>
        </p:txBody>
      </p:sp>
      <p:sp>
        <p:nvSpPr>
          <p:cNvPr id="29736" name="TextBox 58"/>
          <p:cNvSpPr txBox="1">
            <a:spLocks noChangeArrowheads="1"/>
          </p:cNvSpPr>
          <p:nvPr/>
        </p:nvSpPr>
        <p:spPr bwMode="auto">
          <a:xfrm>
            <a:off x="2686050" y="4160838"/>
            <a:ext cx="60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D.J.</a:t>
            </a:r>
          </a:p>
        </p:txBody>
      </p:sp>
      <p:sp>
        <p:nvSpPr>
          <p:cNvPr id="29737" name="TextBox 59"/>
          <p:cNvSpPr txBox="1">
            <a:spLocks noChangeArrowheads="1"/>
          </p:cNvSpPr>
          <p:nvPr/>
        </p:nvSpPr>
        <p:spPr bwMode="auto">
          <a:xfrm>
            <a:off x="5110163" y="29337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Precious</a:t>
            </a:r>
          </a:p>
        </p:txBody>
      </p:sp>
      <p:sp>
        <p:nvSpPr>
          <p:cNvPr id="29738" name="TextBox 60"/>
          <p:cNvSpPr txBox="1">
            <a:spLocks noChangeArrowheads="1"/>
          </p:cNvSpPr>
          <p:nvPr/>
        </p:nvSpPr>
        <p:spPr bwMode="auto">
          <a:xfrm>
            <a:off x="4732338" y="5357813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Tyehimba</a:t>
            </a:r>
          </a:p>
        </p:txBody>
      </p:sp>
      <p:sp>
        <p:nvSpPr>
          <p:cNvPr id="29739" name="TextBox 61"/>
          <p:cNvSpPr txBox="1">
            <a:spLocks noChangeArrowheads="1"/>
          </p:cNvSpPr>
          <p:nvPr/>
        </p:nvSpPr>
        <p:spPr bwMode="auto">
          <a:xfrm>
            <a:off x="5978525" y="5349875"/>
            <a:ext cx="101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Rashad</a:t>
            </a:r>
          </a:p>
        </p:txBody>
      </p:sp>
      <p:sp>
        <p:nvSpPr>
          <p:cNvPr id="29740" name="TextBox 62"/>
          <p:cNvSpPr txBox="1">
            <a:spLocks noChangeArrowheads="1"/>
          </p:cNvSpPr>
          <p:nvPr/>
        </p:nvSpPr>
        <p:spPr bwMode="auto">
          <a:xfrm>
            <a:off x="2160588" y="5343525"/>
            <a:ext cx="1198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NyJavian</a:t>
            </a:r>
          </a:p>
        </p:txBody>
      </p:sp>
      <p:sp>
        <p:nvSpPr>
          <p:cNvPr id="29741" name="TextBox 63"/>
          <p:cNvSpPr txBox="1">
            <a:spLocks noChangeArrowheads="1"/>
          </p:cNvSpPr>
          <p:nvPr/>
        </p:nvSpPr>
        <p:spPr bwMode="auto">
          <a:xfrm>
            <a:off x="4481513" y="6423025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Keelen</a:t>
            </a:r>
          </a:p>
        </p:txBody>
      </p:sp>
      <p:sp>
        <p:nvSpPr>
          <p:cNvPr id="29742" name="TextBox 54"/>
          <p:cNvSpPr txBox="1">
            <a:spLocks noChangeArrowheads="1"/>
          </p:cNvSpPr>
          <p:nvPr/>
        </p:nvSpPr>
        <p:spPr bwMode="auto">
          <a:xfrm>
            <a:off x="3294063" y="535781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Jeremiah</a:t>
            </a:r>
          </a:p>
        </p:txBody>
      </p:sp>
      <p:sp>
        <p:nvSpPr>
          <p:cNvPr id="29743" name="TextBox 36"/>
          <p:cNvSpPr txBox="1">
            <a:spLocks noChangeArrowheads="1"/>
          </p:cNvSpPr>
          <p:nvPr/>
        </p:nvSpPr>
        <p:spPr bwMode="auto">
          <a:xfrm>
            <a:off x="7653338" y="296386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Raven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Seating Chart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Period	: 3		Section: 6-05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13" y="2249488"/>
            <a:ext cx="806450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375" y="2249488"/>
            <a:ext cx="822325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" y="3462338"/>
            <a:ext cx="800100" cy="7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6300" y="2239963"/>
            <a:ext cx="635000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78738" y="2265363"/>
            <a:ext cx="769937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0" y="3462338"/>
            <a:ext cx="836613" cy="733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59763" y="3387725"/>
            <a:ext cx="812800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8238" y="3387725"/>
            <a:ext cx="819150" cy="7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59763" y="4622800"/>
            <a:ext cx="77628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51725" y="4648200"/>
            <a:ext cx="7747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00725" y="3387725"/>
            <a:ext cx="942975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84763" y="3390900"/>
            <a:ext cx="776287" cy="781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94075" y="3362325"/>
            <a:ext cx="773113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11763" y="2214563"/>
            <a:ext cx="817562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0088" y="2249488"/>
            <a:ext cx="773112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3350" y="3362325"/>
            <a:ext cx="720725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40088" y="4608513"/>
            <a:ext cx="773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213" y="4608513"/>
            <a:ext cx="90487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78413" y="4632325"/>
            <a:ext cx="900112" cy="765175"/>
          </a:xfrm>
          <a:prstGeom prst="roundRect">
            <a:avLst>
              <a:gd name="adj" fmla="val 1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51538" y="4608513"/>
            <a:ext cx="1027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6638" y="5719763"/>
            <a:ext cx="912812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9613" y="5745163"/>
            <a:ext cx="896937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22</a:t>
            </a:r>
          </a:p>
        </p:txBody>
      </p:sp>
      <p:sp>
        <p:nvSpPr>
          <p:cNvPr id="31769" name="TextBox 53"/>
          <p:cNvSpPr txBox="1">
            <a:spLocks noChangeArrowheads="1"/>
          </p:cNvSpPr>
          <p:nvPr/>
        </p:nvSpPr>
        <p:spPr bwMode="auto">
          <a:xfrm>
            <a:off x="4713288" y="6402388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Brianna</a:t>
            </a:r>
          </a:p>
        </p:txBody>
      </p:sp>
      <p:sp>
        <p:nvSpPr>
          <p:cNvPr id="31770" name="TextBox 46"/>
          <p:cNvSpPr txBox="1">
            <a:spLocks noChangeArrowheads="1"/>
          </p:cNvSpPr>
          <p:nvPr/>
        </p:nvSpPr>
        <p:spPr bwMode="auto">
          <a:xfrm>
            <a:off x="2408238" y="40878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Whitney</a:t>
            </a:r>
          </a:p>
        </p:txBody>
      </p:sp>
      <p:sp>
        <p:nvSpPr>
          <p:cNvPr id="31771" name="TextBox 47"/>
          <p:cNvSpPr txBox="1">
            <a:spLocks noChangeArrowheads="1"/>
          </p:cNvSpPr>
          <p:nvPr/>
        </p:nvSpPr>
        <p:spPr bwMode="auto">
          <a:xfrm>
            <a:off x="3444875" y="4116388"/>
            <a:ext cx="1109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Jasmine</a:t>
            </a:r>
          </a:p>
        </p:txBody>
      </p:sp>
      <p:sp>
        <p:nvSpPr>
          <p:cNvPr id="31772" name="TextBox 49"/>
          <p:cNvSpPr txBox="1">
            <a:spLocks noChangeArrowheads="1"/>
          </p:cNvSpPr>
          <p:nvPr/>
        </p:nvSpPr>
        <p:spPr bwMode="auto">
          <a:xfrm>
            <a:off x="7445375" y="4132263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Ariana</a:t>
            </a:r>
          </a:p>
        </p:txBody>
      </p:sp>
      <p:sp>
        <p:nvSpPr>
          <p:cNvPr id="31773" name="TextBox 50"/>
          <p:cNvSpPr txBox="1">
            <a:spLocks noChangeArrowheads="1"/>
          </p:cNvSpPr>
          <p:nvPr/>
        </p:nvSpPr>
        <p:spPr bwMode="auto">
          <a:xfrm>
            <a:off x="8307388" y="413226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Tamia</a:t>
            </a:r>
          </a:p>
        </p:txBody>
      </p:sp>
      <p:sp>
        <p:nvSpPr>
          <p:cNvPr id="31774" name="TextBox 51"/>
          <p:cNvSpPr txBox="1">
            <a:spLocks noChangeArrowheads="1"/>
          </p:cNvSpPr>
          <p:nvPr/>
        </p:nvSpPr>
        <p:spPr bwMode="auto">
          <a:xfrm>
            <a:off x="2365375" y="5343525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Mikala</a:t>
            </a:r>
          </a:p>
        </p:txBody>
      </p:sp>
      <p:sp>
        <p:nvSpPr>
          <p:cNvPr id="31775" name="TextBox 52"/>
          <p:cNvSpPr txBox="1">
            <a:spLocks noChangeArrowheads="1"/>
          </p:cNvSpPr>
          <p:nvPr/>
        </p:nvSpPr>
        <p:spPr bwMode="auto">
          <a:xfrm>
            <a:off x="3313113" y="5357813"/>
            <a:ext cx="98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Miracle</a:t>
            </a:r>
          </a:p>
        </p:txBody>
      </p:sp>
      <p:sp>
        <p:nvSpPr>
          <p:cNvPr id="31776" name="TextBox 53"/>
          <p:cNvSpPr txBox="1">
            <a:spLocks noChangeArrowheads="1"/>
          </p:cNvSpPr>
          <p:nvPr/>
        </p:nvSpPr>
        <p:spPr bwMode="auto">
          <a:xfrm>
            <a:off x="8291513" y="5402263"/>
            <a:ext cx="83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Isaiah</a:t>
            </a:r>
          </a:p>
        </p:txBody>
      </p:sp>
      <p:sp>
        <p:nvSpPr>
          <p:cNvPr id="31777" name="TextBox 54"/>
          <p:cNvSpPr txBox="1">
            <a:spLocks noChangeArrowheads="1"/>
          </p:cNvSpPr>
          <p:nvPr/>
        </p:nvSpPr>
        <p:spPr bwMode="auto">
          <a:xfrm>
            <a:off x="739775" y="2143125"/>
            <a:ext cx="162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WatsonElijah</a:t>
            </a:r>
          </a:p>
        </p:txBody>
      </p:sp>
      <p:sp>
        <p:nvSpPr>
          <p:cNvPr id="31778" name="TextBox 56"/>
          <p:cNvSpPr txBox="1">
            <a:spLocks noChangeArrowheads="1"/>
          </p:cNvSpPr>
          <p:nvPr/>
        </p:nvSpPr>
        <p:spPr bwMode="auto">
          <a:xfrm>
            <a:off x="4641850" y="4132263"/>
            <a:ext cx="126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Michael H</a:t>
            </a:r>
          </a:p>
        </p:txBody>
      </p:sp>
      <p:sp>
        <p:nvSpPr>
          <p:cNvPr id="31779" name="TextBox 57"/>
          <p:cNvSpPr txBox="1">
            <a:spLocks noChangeArrowheads="1"/>
          </p:cNvSpPr>
          <p:nvPr/>
        </p:nvSpPr>
        <p:spPr bwMode="auto">
          <a:xfrm>
            <a:off x="5911850" y="41021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Michael M</a:t>
            </a:r>
          </a:p>
        </p:txBody>
      </p:sp>
      <p:sp>
        <p:nvSpPr>
          <p:cNvPr id="31780" name="TextBox 58"/>
          <p:cNvSpPr txBox="1">
            <a:spLocks noChangeArrowheads="1"/>
          </p:cNvSpPr>
          <p:nvPr/>
        </p:nvSpPr>
        <p:spPr bwMode="auto">
          <a:xfrm>
            <a:off x="7415213" y="3006725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Arielle</a:t>
            </a:r>
          </a:p>
        </p:txBody>
      </p:sp>
      <p:sp>
        <p:nvSpPr>
          <p:cNvPr id="31781" name="TextBox 59"/>
          <p:cNvSpPr txBox="1">
            <a:spLocks noChangeArrowheads="1"/>
          </p:cNvSpPr>
          <p:nvPr/>
        </p:nvSpPr>
        <p:spPr bwMode="auto">
          <a:xfrm>
            <a:off x="8102600" y="2978150"/>
            <a:ext cx="116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Tanzania</a:t>
            </a:r>
          </a:p>
        </p:txBody>
      </p:sp>
      <p:sp>
        <p:nvSpPr>
          <p:cNvPr id="31782" name="TextBox 60"/>
          <p:cNvSpPr txBox="1">
            <a:spLocks noChangeArrowheads="1"/>
          </p:cNvSpPr>
          <p:nvPr/>
        </p:nvSpPr>
        <p:spPr bwMode="auto">
          <a:xfrm>
            <a:off x="1036638" y="4146550"/>
            <a:ext cx="633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Mya</a:t>
            </a:r>
          </a:p>
        </p:txBody>
      </p:sp>
      <p:sp>
        <p:nvSpPr>
          <p:cNvPr id="31783" name="TextBox 61"/>
          <p:cNvSpPr txBox="1">
            <a:spLocks noChangeArrowheads="1"/>
          </p:cNvSpPr>
          <p:nvPr/>
        </p:nvSpPr>
        <p:spPr bwMode="auto">
          <a:xfrm>
            <a:off x="14288" y="418941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Elisha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4138" y="6132513"/>
            <a:ext cx="217646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Teacher Desk</a:t>
            </a:r>
          </a:p>
        </p:txBody>
      </p:sp>
      <p:sp>
        <p:nvSpPr>
          <p:cNvPr id="31785" name="TextBox 63"/>
          <p:cNvSpPr txBox="1">
            <a:spLocks noChangeArrowheads="1"/>
          </p:cNvSpPr>
          <p:nvPr/>
        </p:nvSpPr>
        <p:spPr bwMode="auto">
          <a:xfrm>
            <a:off x="4992688" y="5372100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Kelsey</a:t>
            </a:r>
          </a:p>
        </p:txBody>
      </p:sp>
      <p:sp>
        <p:nvSpPr>
          <p:cNvPr id="31786" name="TextBox 64"/>
          <p:cNvSpPr txBox="1">
            <a:spLocks noChangeArrowheads="1"/>
          </p:cNvSpPr>
          <p:nvPr/>
        </p:nvSpPr>
        <p:spPr bwMode="auto">
          <a:xfrm>
            <a:off x="5240338" y="3006725"/>
            <a:ext cx="113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Nickolas</a:t>
            </a:r>
          </a:p>
        </p:txBody>
      </p:sp>
      <p:sp>
        <p:nvSpPr>
          <p:cNvPr id="31787" name="TextBox 65"/>
          <p:cNvSpPr txBox="1">
            <a:spLocks noChangeArrowheads="1"/>
          </p:cNvSpPr>
          <p:nvPr/>
        </p:nvSpPr>
        <p:spPr bwMode="auto">
          <a:xfrm>
            <a:off x="-44450" y="2963863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Kameron</a:t>
            </a:r>
          </a:p>
        </p:txBody>
      </p:sp>
      <p:sp>
        <p:nvSpPr>
          <p:cNvPr id="31788" name="TextBox 66"/>
          <p:cNvSpPr txBox="1">
            <a:spLocks noChangeArrowheads="1"/>
          </p:cNvSpPr>
          <p:nvPr/>
        </p:nvSpPr>
        <p:spPr bwMode="auto">
          <a:xfrm>
            <a:off x="6102350" y="535781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Denise</a:t>
            </a:r>
          </a:p>
        </p:txBody>
      </p:sp>
      <p:sp>
        <p:nvSpPr>
          <p:cNvPr id="31789" name="TextBox 67"/>
          <p:cNvSpPr txBox="1">
            <a:spLocks noChangeArrowheads="1"/>
          </p:cNvSpPr>
          <p:nvPr/>
        </p:nvSpPr>
        <p:spPr bwMode="auto">
          <a:xfrm>
            <a:off x="3751263" y="64389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Zaria</a:t>
            </a:r>
          </a:p>
        </p:txBody>
      </p:sp>
      <p:sp>
        <p:nvSpPr>
          <p:cNvPr id="31790" name="TextBox 68"/>
          <p:cNvSpPr txBox="1">
            <a:spLocks noChangeArrowheads="1"/>
          </p:cNvSpPr>
          <p:nvPr/>
        </p:nvSpPr>
        <p:spPr bwMode="auto">
          <a:xfrm>
            <a:off x="3095625" y="2949575"/>
            <a:ext cx="966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Donald</a:t>
            </a:r>
          </a:p>
        </p:txBody>
      </p:sp>
      <p:sp>
        <p:nvSpPr>
          <p:cNvPr id="31791" name="TextBox 69"/>
          <p:cNvSpPr txBox="1">
            <a:spLocks noChangeArrowheads="1"/>
          </p:cNvSpPr>
          <p:nvPr/>
        </p:nvSpPr>
        <p:spPr bwMode="auto">
          <a:xfrm>
            <a:off x="509588" y="6115050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Michael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Seating Chart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Period</a:t>
            </a:r>
            <a:r>
              <a:rPr lang="en-US" b="1" smtClean="0">
                <a:ea typeface="+mj-ea"/>
                <a:cs typeface="+mj-cs"/>
              </a:rPr>
              <a:t>	: 6	</a:t>
            </a:r>
            <a:r>
              <a:rPr lang="en-US" b="1" dirty="0" smtClean="0">
                <a:ea typeface="+mj-ea"/>
                <a:cs typeface="+mj-cs"/>
              </a:rPr>
              <a:t>	</a:t>
            </a:r>
            <a:r>
              <a:rPr lang="en-US" b="1" smtClean="0">
                <a:ea typeface="+mj-ea"/>
                <a:cs typeface="+mj-cs"/>
              </a:rPr>
              <a:t>Section: 6-01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13" y="2249488"/>
            <a:ext cx="806450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375" y="2249488"/>
            <a:ext cx="822325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" y="3462338"/>
            <a:ext cx="800100" cy="7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6300" y="2239963"/>
            <a:ext cx="635000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78738" y="2265363"/>
            <a:ext cx="769937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0" y="3462338"/>
            <a:ext cx="836613" cy="733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59763" y="3387725"/>
            <a:ext cx="812800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8238" y="3387725"/>
            <a:ext cx="819150" cy="7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59763" y="4622800"/>
            <a:ext cx="77628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51725" y="4648200"/>
            <a:ext cx="7747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00725" y="3387725"/>
            <a:ext cx="942975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9050" y="3362325"/>
            <a:ext cx="776288" cy="781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94075" y="3362325"/>
            <a:ext cx="773113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11763" y="2214563"/>
            <a:ext cx="817562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0088" y="2249488"/>
            <a:ext cx="773112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3350" y="3362325"/>
            <a:ext cx="720725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40088" y="4608513"/>
            <a:ext cx="773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213" y="4608513"/>
            <a:ext cx="90487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78413" y="4632325"/>
            <a:ext cx="900112" cy="765175"/>
          </a:xfrm>
          <a:prstGeom prst="roundRect">
            <a:avLst>
              <a:gd name="adj" fmla="val 1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51538" y="4608513"/>
            <a:ext cx="1027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6638" y="5719763"/>
            <a:ext cx="912812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9613" y="5745163"/>
            <a:ext cx="896937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22</a:t>
            </a:r>
          </a:p>
        </p:txBody>
      </p:sp>
      <p:sp>
        <p:nvSpPr>
          <p:cNvPr id="33817" name="TextBox 45"/>
          <p:cNvSpPr txBox="1">
            <a:spLocks noChangeArrowheads="1"/>
          </p:cNvSpPr>
          <p:nvPr/>
        </p:nvSpPr>
        <p:spPr bwMode="auto">
          <a:xfrm>
            <a:off x="7413625" y="412750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Destiny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38" y="6132513"/>
            <a:ext cx="217646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Teacher Desk</a:t>
            </a:r>
          </a:p>
        </p:txBody>
      </p:sp>
      <p:sp>
        <p:nvSpPr>
          <p:cNvPr id="33819" name="TextBox 47"/>
          <p:cNvSpPr txBox="1">
            <a:spLocks noChangeArrowheads="1"/>
          </p:cNvSpPr>
          <p:nvPr/>
        </p:nvSpPr>
        <p:spPr bwMode="auto">
          <a:xfrm>
            <a:off x="2481263" y="40878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Ashton</a:t>
            </a:r>
          </a:p>
        </p:txBody>
      </p:sp>
      <p:sp>
        <p:nvSpPr>
          <p:cNvPr id="33820" name="TextBox 48"/>
          <p:cNvSpPr txBox="1">
            <a:spLocks noChangeArrowheads="1"/>
          </p:cNvSpPr>
          <p:nvPr/>
        </p:nvSpPr>
        <p:spPr bwMode="auto">
          <a:xfrm>
            <a:off x="3394075" y="4070350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Jason</a:t>
            </a:r>
          </a:p>
        </p:txBody>
      </p:sp>
      <p:sp>
        <p:nvSpPr>
          <p:cNvPr id="33821" name="TextBox 49"/>
          <p:cNvSpPr txBox="1">
            <a:spLocks noChangeArrowheads="1"/>
          </p:cNvSpPr>
          <p:nvPr/>
        </p:nvSpPr>
        <p:spPr bwMode="auto">
          <a:xfrm>
            <a:off x="4905375" y="4116388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Jerrica</a:t>
            </a:r>
          </a:p>
        </p:txBody>
      </p:sp>
      <p:sp>
        <p:nvSpPr>
          <p:cNvPr id="33822" name="TextBox 50"/>
          <p:cNvSpPr txBox="1">
            <a:spLocks noChangeArrowheads="1"/>
          </p:cNvSpPr>
          <p:nvPr/>
        </p:nvSpPr>
        <p:spPr bwMode="auto">
          <a:xfrm>
            <a:off x="8043863" y="5343525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Janaesha</a:t>
            </a:r>
          </a:p>
        </p:txBody>
      </p:sp>
      <p:sp>
        <p:nvSpPr>
          <p:cNvPr id="33823" name="TextBox 51"/>
          <p:cNvSpPr txBox="1">
            <a:spLocks noChangeArrowheads="1"/>
          </p:cNvSpPr>
          <p:nvPr/>
        </p:nvSpPr>
        <p:spPr bwMode="auto">
          <a:xfrm>
            <a:off x="3578225" y="6438900"/>
            <a:ext cx="113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LaJuan</a:t>
            </a:r>
            <a:r>
              <a:rPr lang="en-US">
                <a:latin typeface="Calibri" charset="0"/>
              </a:rPr>
              <a:t>	</a:t>
            </a:r>
          </a:p>
        </p:txBody>
      </p:sp>
      <p:sp>
        <p:nvSpPr>
          <p:cNvPr id="33824" name="TextBox 52"/>
          <p:cNvSpPr txBox="1">
            <a:spLocks noChangeArrowheads="1"/>
          </p:cNvSpPr>
          <p:nvPr/>
        </p:nvSpPr>
        <p:spPr bwMode="auto">
          <a:xfrm>
            <a:off x="5948363" y="5349875"/>
            <a:ext cx="113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Lauren</a:t>
            </a:r>
            <a:r>
              <a:rPr lang="en-US">
                <a:latin typeface="Calibri" charset="0"/>
              </a:rPr>
              <a:t>	</a:t>
            </a:r>
          </a:p>
        </p:txBody>
      </p:sp>
      <p:sp>
        <p:nvSpPr>
          <p:cNvPr id="33825" name="TextBox 53"/>
          <p:cNvSpPr txBox="1">
            <a:spLocks noChangeArrowheads="1"/>
          </p:cNvSpPr>
          <p:nvPr/>
        </p:nvSpPr>
        <p:spPr bwMode="auto">
          <a:xfrm>
            <a:off x="4984750" y="5343525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Breana</a:t>
            </a:r>
          </a:p>
        </p:txBody>
      </p:sp>
      <p:sp>
        <p:nvSpPr>
          <p:cNvPr id="33826" name="TextBox 54"/>
          <p:cNvSpPr txBox="1">
            <a:spLocks noChangeArrowheads="1"/>
          </p:cNvSpPr>
          <p:nvPr/>
        </p:nvSpPr>
        <p:spPr bwMode="auto">
          <a:xfrm>
            <a:off x="5861050" y="4119563"/>
            <a:ext cx="103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Shariah</a:t>
            </a:r>
          </a:p>
        </p:txBody>
      </p:sp>
      <p:sp>
        <p:nvSpPr>
          <p:cNvPr id="33827" name="TextBox 55"/>
          <p:cNvSpPr txBox="1">
            <a:spLocks noChangeArrowheads="1"/>
          </p:cNvSpPr>
          <p:nvPr/>
        </p:nvSpPr>
        <p:spPr bwMode="auto">
          <a:xfrm>
            <a:off x="7445375" y="2949575"/>
            <a:ext cx="105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Jamaria</a:t>
            </a:r>
          </a:p>
        </p:txBody>
      </p:sp>
      <p:sp>
        <p:nvSpPr>
          <p:cNvPr id="33828" name="TextBox 56"/>
          <p:cNvSpPr txBox="1">
            <a:spLocks noChangeArrowheads="1"/>
          </p:cNvSpPr>
          <p:nvPr/>
        </p:nvSpPr>
        <p:spPr bwMode="auto">
          <a:xfrm>
            <a:off x="3211513" y="297815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Lloyd</a:t>
            </a:r>
          </a:p>
        </p:txBody>
      </p:sp>
      <p:sp>
        <p:nvSpPr>
          <p:cNvPr id="33829" name="TextBox 57"/>
          <p:cNvSpPr txBox="1">
            <a:spLocks noChangeArrowheads="1"/>
          </p:cNvSpPr>
          <p:nvPr/>
        </p:nvSpPr>
        <p:spPr bwMode="auto">
          <a:xfrm>
            <a:off x="5094288" y="297815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Frederick</a:t>
            </a:r>
          </a:p>
        </p:txBody>
      </p:sp>
      <p:sp>
        <p:nvSpPr>
          <p:cNvPr id="33830" name="TextBox 58"/>
          <p:cNvSpPr txBox="1">
            <a:spLocks noChangeArrowheads="1"/>
          </p:cNvSpPr>
          <p:nvPr/>
        </p:nvSpPr>
        <p:spPr bwMode="auto">
          <a:xfrm>
            <a:off x="923925" y="2214563"/>
            <a:ext cx="103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Jordan</a:t>
            </a:r>
          </a:p>
        </p:txBody>
      </p:sp>
      <p:sp>
        <p:nvSpPr>
          <p:cNvPr id="33831" name="TextBox 59"/>
          <p:cNvSpPr txBox="1">
            <a:spLocks noChangeArrowheads="1"/>
          </p:cNvSpPr>
          <p:nvPr/>
        </p:nvSpPr>
        <p:spPr bwMode="auto">
          <a:xfrm>
            <a:off x="8108950" y="2138363"/>
            <a:ext cx="118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Cameron</a:t>
            </a:r>
          </a:p>
        </p:txBody>
      </p:sp>
      <p:sp>
        <p:nvSpPr>
          <p:cNvPr id="33832" name="TextBox 60"/>
          <p:cNvSpPr txBox="1">
            <a:spLocks noChangeArrowheads="1"/>
          </p:cNvSpPr>
          <p:nvPr/>
        </p:nvSpPr>
        <p:spPr bwMode="auto">
          <a:xfrm>
            <a:off x="8277225" y="4116388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Shane</a:t>
            </a:r>
          </a:p>
        </p:txBody>
      </p:sp>
      <p:sp>
        <p:nvSpPr>
          <p:cNvPr id="33833" name="TextBox 61"/>
          <p:cNvSpPr txBox="1">
            <a:spLocks noChangeArrowheads="1"/>
          </p:cNvSpPr>
          <p:nvPr/>
        </p:nvSpPr>
        <p:spPr bwMode="auto">
          <a:xfrm>
            <a:off x="-109538" y="2932113"/>
            <a:ext cx="177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Marquavious</a:t>
            </a:r>
          </a:p>
        </p:txBody>
      </p:sp>
      <p:sp>
        <p:nvSpPr>
          <p:cNvPr id="33834" name="TextBox 62"/>
          <p:cNvSpPr txBox="1">
            <a:spLocks noChangeArrowheads="1"/>
          </p:cNvSpPr>
          <p:nvPr/>
        </p:nvSpPr>
        <p:spPr bwMode="auto">
          <a:xfrm>
            <a:off x="7488238" y="5372100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Asia</a:t>
            </a:r>
          </a:p>
        </p:txBody>
      </p:sp>
      <p:sp>
        <p:nvSpPr>
          <p:cNvPr id="33835" name="TextBox 63"/>
          <p:cNvSpPr txBox="1">
            <a:spLocks noChangeArrowheads="1"/>
          </p:cNvSpPr>
          <p:nvPr/>
        </p:nvSpPr>
        <p:spPr bwMode="auto">
          <a:xfrm>
            <a:off x="904875" y="4175125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Zaria</a:t>
            </a:r>
          </a:p>
        </p:txBody>
      </p:sp>
      <p:sp>
        <p:nvSpPr>
          <p:cNvPr id="33836" name="TextBox 64"/>
          <p:cNvSpPr txBox="1">
            <a:spLocks noChangeArrowheads="1"/>
          </p:cNvSpPr>
          <p:nvPr/>
        </p:nvSpPr>
        <p:spPr bwMode="auto">
          <a:xfrm>
            <a:off x="4510088" y="6438900"/>
            <a:ext cx="105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Antonio</a:t>
            </a:r>
          </a:p>
        </p:txBody>
      </p:sp>
      <p:sp>
        <p:nvSpPr>
          <p:cNvPr id="33837" name="TextBox 65"/>
          <p:cNvSpPr txBox="1">
            <a:spLocks noChangeArrowheads="1"/>
          </p:cNvSpPr>
          <p:nvPr/>
        </p:nvSpPr>
        <p:spPr bwMode="auto">
          <a:xfrm>
            <a:off x="3270250" y="5299075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Jumia</a:t>
            </a:r>
          </a:p>
        </p:txBody>
      </p:sp>
      <p:sp>
        <p:nvSpPr>
          <p:cNvPr id="33838" name="TextBox 66"/>
          <p:cNvSpPr txBox="1">
            <a:spLocks noChangeArrowheads="1"/>
          </p:cNvSpPr>
          <p:nvPr/>
        </p:nvSpPr>
        <p:spPr bwMode="auto">
          <a:xfrm>
            <a:off x="2408238" y="5299075"/>
            <a:ext cx="81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Olivia</a:t>
            </a:r>
          </a:p>
        </p:txBody>
      </p:sp>
      <p:sp>
        <p:nvSpPr>
          <p:cNvPr id="33839" name="TextBox 67"/>
          <p:cNvSpPr txBox="1">
            <a:spLocks noChangeArrowheads="1"/>
          </p:cNvSpPr>
          <p:nvPr/>
        </p:nvSpPr>
        <p:spPr bwMode="auto">
          <a:xfrm>
            <a:off x="-14288" y="4175125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Carlton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Seating Chart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Period	: 7		Section: 6-02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13" y="2249488"/>
            <a:ext cx="806450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375" y="2249488"/>
            <a:ext cx="822325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" y="3462338"/>
            <a:ext cx="800100" cy="7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6300" y="2239963"/>
            <a:ext cx="635000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78738" y="2265363"/>
            <a:ext cx="769937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0" y="3462338"/>
            <a:ext cx="836613" cy="733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59763" y="3387725"/>
            <a:ext cx="812800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8238" y="3387725"/>
            <a:ext cx="819150" cy="7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59763" y="4622800"/>
            <a:ext cx="776287" cy="779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51725" y="4648200"/>
            <a:ext cx="7747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00725" y="3387725"/>
            <a:ext cx="942975" cy="777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9050" y="3362325"/>
            <a:ext cx="776288" cy="781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94075" y="3362325"/>
            <a:ext cx="773113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11763" y="2214563"/>
            <a:ext cx="817562" cy="7794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0088" y="2249488"/>
            <a:ext cx="773112" cy="744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3350" y="3362325"/>
            <a:ext cx="720725" cy="763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40088" y="4608513"/>
            <a:ext cx="773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213" y="4608513"/>
            <a:ext cx="904875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78413" y="4632325"/>
            <a:ext cx="900112" cy="765175"/>
          </a:xfrm>
          <a:prstGeom prst="roundRect">
            <a:avLst>
              <a:gd name="adj" fmla="val 1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51538" y="4608513"/>
            <a:ext cx="102711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6638" y="5719763"/>
            <a:ext cx="912812" cy="76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9613" y="5745163"/>
            <a:ext cx="896937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38" y="6132513"/>
            <a:ext cx="2176462" cy="76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Teacher Desk</a:t>
            </a:r>
          </a:p>
        </p:txBody>
      </p:sp>
      <p:sp>
        <p:nvSpPr>
          <p:cNvPr id="35866" name="TextBox 33"/>
          <p:cNvSpPr txBox="1">
            <a:spLocks noChangeArrowheads="1"/>
          </p:cNvSpPr>
          <p:nvPr/>
        </p:nvSpPr>
        <p:spPr bwMode="auto">
          <a:xfrm>
            <a:off x="3251200" y="5348288"/>
            <a:ext cx="708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Elijah</a:t>
            </a:r>
          </a:p>
        </p:txBody>
      </p:sp>
      <p:sp>
        <p:nvSpPr>
          <p:cNvPr id="35867" name="TextBox 34"/>
          <p:cNvSpPr txBox="1">
            <a:spLocks noChangeArrowheads="1"/>
          </p:cNvSpPr>
          <p:nvPr/>
        </p:nvSpPr>
        <p:spPr bwMode="auto">
          <a:xfrm>
            <a:off x="5043488" y="5351463"/>
            <a:ext cx="88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Gabriel</a:t>
            </a:r>
          </a:p>
        </p:txBody>
      </p:sp>
      <p:sp>
        <p:nvSpPr>
          <p:cNvPr id="35868" name="TextBox 35"/>
          <p:cNvSpPr txBox="1">
            <a:spLocks noChangeArrowheads="1"/>
          </p:cNvSpPr>
          <p:nvPr/>
        </p:nvSpPr>
        <p:spPr bwMode="auto">
          <a:xfrm>
            <a:off x="2576513" y="4081463"/>
            <a:ext cx="84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Wayne</a:t>
            </a:r>
          </a:p>
        </p:txBody>
      </p:sp>
      <p:sp>
        <p:nvSpPr>
          <p:cNvPr id="35869" name="TextBox 36"/>
          <p:cNvSpPr txBox="1">
            <a:spLocks noChangeArrowheads="1"/>
          </p:cNvSpPr>
          <p:nvPr/>
        </p:nvSpPr>
        <p:spPr bwMode="auto">
          <a:xfrm>
            <a:off x="3338513" y="4081463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Marshall</a:t>
            </a:r>
          </a:p>
        </p:txBody>
      </p:sp>
      <p:sp>
        <p:nvSpPr>
          <p:cNvPr id="35870" name="TextBox 37"/>
          <p:cNvSpPr txBox="1">
            <a:spLocks noChangeArrowheads="1"/>
          </p:cNvSpPr>
          <p:nvPr/>
        </p:nvSpPr>
        <p:spPr bwMode="auto">
          <a:xfrm>
            <a:off x="804863" y="30067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Mariah</a:t>
            </a:r>
          </a:p>
        </p:txBody>
      </p:sp>
      <p:sp>
        <p:nvSpPr>
          <p:cNvPr id="35871" name="TextBox 38"/>
          <p:cNvSpPr txBox="1">
            <a:spLocks noChangeArrowheads="1"/>
          </p:cNvSpPr>
          <p:nvPr/>
        </p:nvSpPr>
        <p:spPr bwMode="auto">
          <a:xfrm>
            <a:off x="-95250" y="3001963"/>
            <a:ext cx="95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Makajia</a:t>
            </a:r>
          </a:p>
        </p:txBody>
      </p:sp>
      <p:sp>
        <p:nvSpPr>
          <p:cNvPr id="35872" name="TextBox 39"/>
          <p:cNvSpPr txBox="1">
            <a:spLocks noChangeArrowheads="1"/>
          </p:cNvSpPr>
          <p:nvPr/>
        </p:nvSpPr>
        <p:spPr bwMode="auto">
          <a:xfrm>
            <a:off x="3192463" y="2921000"/>
            <a:ext cx="96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TaTyana</a:t>
            </a:r>
          </a:p>
        </p:txBody>
      </p:sp>
      <p:sp>
        <p:nvSpPr>
          <p:cNvPr id="35873" name="TextBox 40"/>
          <p:cNvSpPr txBox="1">
            <a:spLocks noChangeArrowheads="1"/>
          </p:cNvSpPr>
          <p:nvPr/>
        </p:nvSpPr>
        <p:spPr bwMode="auto">
          <a:xfrm>
            <a:off x="8328025" y="53705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Greg</a:t>
            </a:r>
          </a:p>
        </p:txBody>
      </p:sp>
      <p:sp>
        <p:nvSpPr>
          <p:cNvPr id="35874" name="TextBox 41"/>
          <p:cNvSpPr txBox="1">
            <a:spLocks noChangeArrowheads="1"/>
          </p:cNvSpPr>
          <p:nvPr/>
        </p:nvSpPr>
        <p:spPr bwMode="auto">
          <a:xfrm>
            <a:off x="4862513" y="4154488"/>
            <a:ext cx="1055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Elizabeth</a:t>
            </a:r>
          </a:p>
        </p:txBody>
      </p:sp>
      <p:sp>
        <p:nvSpPr>
          <p:cNvPr id="35875" name="TextBox 42"/>
          <p:cNvSpPr txBox="1">
            <a:spLocks noChangeArrowheads="1"/>
          </p:cNvSpPr>
          <p:nvPr/>
        </p:nvSpPr>
        <p:spPr bwMode="auto">
          <a:xfrm>
            <a:off x="5842000" y="4137025"/>
            <a:ext cx="1114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Sheredith</a:t>
            </a:r>
          </a:p>
        </p:txBody>
      </p:sp>
      <p:sp>
        <p:nvSpPr>
          <p:cNvPr id="35876" name="TextBox 44"/>
          <p:cNvSpPr txBox="1">
            <a:spLocks noChangeArrowheads="1"/>
          </p:cNvSpPr>
          <p:nvPr/>
        </p:nvSpPr>
        <p:spPr bwMode="auto">
          <a:xfrm>
            <a:off x="6169025" y="5316538"/>
            <a:ext cx="66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Chris</a:t>
            </a:r>
          </a:p>
        </p:txBody>
      </p:sp>
      <p:sp>
        <p:nvSpPr>
          <p:cNvPr id="35877" name="TextBox 45"/>
          <p:cNvSpPr txBox="1">
            <a:spLocks noChangeArrowheads="1"/>
          </p:cNvSpPr>
          <p:nvPr/>
        </p:nvSpPr>
        <p:spPr bwMode="auto">
          <a:xfrm>
            <a:off x="5260975" y="2938463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Emily</a:t>
            </a:r>
          </a:p>
        </p:txBody>
      </p:sp>
      <p:sp>
        <p:nvSpPr>
          <p:cNvPr id="35878" name="TextBox 47"/>
          <p:cNvSpPr txBox="1">
            <a:spLocks noChangeArrowheads="1"/>
          </p:cNvSpPr>
          <p:nvPr/>
        </p:nvSpPr>
        <p:spPr bwMode="auto">
          <a:xfrm>
            <a:off x="7439025" y="41179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Tiarrne</a:t>
            </a:r>
          </a:p>
        </p:txBody>
      </p:sp>
      <p:sp>
        <p:nvSpPr>
          <p:cNvPr id="35879" name="TextBox 48"/>
          <p:cNvSpPr txBox="1">
            <a:spLocks noChangeArrowheads="1"/>
          </p:cNvSpPr>
          <p:nvPr/>
        </p:nvSpPr>
        <p:spPr bwMode="auto">
          <a:xfrm>
            <a:off x="8308975" y="410051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Anber</a:t>
            </a:r>
          </a:p>
        </p:txBody>
      </p:sp>
      <p:sp>
        <p:nvSpPr>
          <p:cNvPr id="35880" name="TextBox 49"/>
          <p:cNvSpPr txBox="1">
            <a:spLocks noChangeArrowheads="1"/>
          </p:cNvSpPr>
          <p:nvPr/>
        </p:nvSpPr>
        <p:spPr bwMode="auto">
          <a:xfrm>
            <a:off x="1033463" y="4191000"/>
            <a:ext cx="46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Tia</a:t>
            </a:r>
          </a:p>
        </p:txBody>
      </p:sp>
      <p:sp>
        <p:nvSpPr>
          <p:cNvPr id="35881" name="TextBox 50"/>
          <p:cNvSpPr txBox="1">
            <a:spLocks noChangeArrowheads="1"/>
          </p:cNvSpPr>
          <p:nvPr/>
        </p:nvSpPr>
        <p:spPr bwMode="auto">
          <a:xfrm>
            <a:off x="-73025" y="4191000"/>
            <a:ext cx="116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Aaroneika</a:t>
            </a:r>
          </a:p>
        </p:txBody>
      </p:sp>
      <p:sp>
        <p:nvSpPr>
          <p:cNvPr id="35882" name="TextBox 51"/>
          <p:cNvSpPr txBox="1">
            <a:spLocks noChangeArrowheads="1"/>
          </p:cNvSpPr>
          <p:nvPr/>
        </p:nvSpPr>
        <p:spPr bwMode="auto">
          <a:xfrm>
            <a:off x="7493000" y="297497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DeAsijah</a:t>
            </a:r>
          </a:p>
        </p:txBody>
      </p:sp>
      <p:sp>
        <p:nvSpPr>
          <p:cNvPr id="35883" name="TextBox 52"/>
          <p:cNvSpPr txBox="1">
            <a:spLocks noChangeArrowheads="1"/>
          </p:cNvSpPr>
          <p:nvPr/>
        </p:nvSpPr>
        <p:spPr bwMode="auto">
          <a:xfrm>
            <a:off x="2466975" y="535146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Jerry</a:t>
            </a:r>
          </a:p>
        </p:txBody>
      </p:sp>
      <p:sp>
        <p:nvSpPr>
          <p:cNvPr id="35884" name="TextBox 53"/>
          <p:cNvSpPr txBox="1">
            <a:spLocks noChangeArrowheads="1"/>
          </p:cNvSpPr>
          <p:nvPr/>
        </p:nvSpPr>
        <p:spPr bwMode="auto">
          <a:xfrm>
            <a:off x="3683000" y="6423025"/>
            <a:ext cx="695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Jared</a:t>
            </a:r>
          </a:p>
        </p:txBody>
      </p:sp>
      <p:sp>
        <p:nvSpPr>
          <p:cNvPr id="35885" name="TextBox 54"/>
          <p:cNvSpPr txBox="1">
            <a:spLocks noChangeArrowheads="1"/>
          </p:cNvSpPr>
          <p:nvPr/>
        </p:nvSpPr>
        <p:spPr bwMode="auto">
          <a:xfrm>
            <a:off x="8545513" y="2974975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Jada</a:t>
            </a:r>
          </a:p>
        </p:txBody>
      </p:sp>
      <p:sp>
        <p:nvSpPr>
          <p:cNvPr id="35886" name="TextBox 55"/>
          <p:cNvSpPr txBox="1">
            <a:spLocks noChangeArrowheads="1"/>
          </p:cNvSpPr>
          <p:nvPr/>
        </p:nvSpPr>
        <p:spPr bwMode="auto">
          <a:xfrm>
            <a:off x="4498975" y="6440488"/>
            <a:ext cx="104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Kimeidra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Catalyst 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1288"/>
            <a:ext cx="8229600" cy="56967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endParaRPr lang="en-US" sz="3000" dirty="0" smtClean="0"/>
          </a:p>
          <a:p>
            <a:pPr marL="514350" indent="-514350">
              <a:buAutoNum type="arabicParenBoth"/>
            </a:pPr>
            <a:r>
              <a:rPr lang="en-US" sz="3000" dirty="0" smtClean="0"/>
              <a:t>What other objects are there in our solar system besides our planets? Name one thing you learned in your homework last night about one of these objects.</a:t>
            </a:r>
            <a:endParaRPr lang="en-US" sz="3000" dirty="0" smtClean="0"/>
          </a:p>
          <a:p>
            <a:pPr marL="514350" indent="-514350">
              <a:buAutoNum type="arabicParenBoth"/>
            </a:pPr>
            <a:r>
              <a:rPr lang="en-US" sz="3000" dirty="0" smtClean="0"/>
              <a:t>In the </a:t>
            </a:r>
            <a:r>
              <a:rPr lang="en-US" sz="3000" dirty="0" err="1" smtClean="0"/>
              <a:t>BrainPop</a:t>
            </a:r>
            <a:r>
              <a:rPr lang="en-US" sz="3000" dirty="0" smtClean="0"/>
              <a:t> video on the Solar System, what </a:t>
            </a:r>
            <a:r>
              <a:rPr lang="en-US" sz="3000" dirty="0" err="1" smtClean="0"/>
              <a:t>iss</a:t>
            </a:r>
            <a:r>
              <a:rPr lang="en-US" sz="3000" dirty="0" smtClean="0"/>
              <a:t> </a:t>
            </a:r>
            <a:r>
              <a:rPr lang="en-US" sz="3000" dirty="0" smtClean="0"/>
              <a:t>located between the planets of Mars and Jupiter?  What is this object?</a:t>
            </a:r>
          </a:p>
          <a:p>
            <a:pPr marL="514350" indent="-514350">
              <a:buAutoNum type="arabicParenBoth"/>
            </a:pPr>
            <a:r>
              <a:rPr lang="en-US" sz="3000" dirty="0" smtClean="0"/>
              <a:t>What can we classify our Sun as?  What size and color is our Sun?  What temperature is our Sun then?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Study Island Lesson: </a:t>
            </a:r>
            <a:r>
              <a:rPr lang="en-US" sz="4000" b="1" u="sng" dirty="0" smtClean="0"/>
              <a:t>Objects in Space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Today we are going to learn more about the other objects in our solar system.</a:t>
            </a:r>
          </a:p>
          <a:p>
            <a:r>
              <a:rPr lang="en-US" dirty="0" smtClean="0"/>
              <a:t>We will learn about this more through the lesson on Study Island (</a:t>
            </a:r>
            <a:r>
              <a:rPr lang="en-US" dirty="0" err="1" smtClean="0"/>
              <a:t>www.StudyIsland.com</a:t>
            </a:r>
            <a:r>
              <a:rPr lang="en-US" dirty="0" smtClean="0"/>
              <a:t> ).</a:t>
            </a:r>
          </a:p>
          <a:p>
            <a:r>
              <a:rPr lang="en-US" dirty="0" smtClean="0"/>
              <a:t>You need to go to </a:t>
            </a:r>
            <a:r>
              <a:rPr lang="en-US" b="1" dirty="0" smtClean="0"/>
              <a:t>Science (old) </a:t>
            </a:r>
          </a:p>
          <a:p>
            <a:r>
              <a:rPr lang="en-US" b="1" dirty="0" smtClean="0"/>
              <a:t>You may only read the lesson today</a:t>
            </a:r>
            <a:r>
              <a:rPr lang="en-US" dirty="0" smtClean="0"/>
              <a:t>, </a:t>
            </a:r>
            <a:r>
              <a:rPr lang="en-US" i="1" dirty="0" smtClean="0"/>
              <a:t>we will have the opportunity to do the quiz on Island Friday!</a:t>
            </a:r>
          </a:p>
          <a:p>
            <a:r>
              <a:rPr lang="en-US" dirty="0" smtClean="0"/>
              <a:t>Fill out the worksheet as you go.</a:t>
            </a:r>
          </a:p>
          <a:p>
            <a:r>
              <a:rPr lang="en-US" b="1" dirty="0" smtClean="0"/>
              <a:t>By the end of this week, you need to know the definition and characteristics of the following:</a:t>
            </a:r>
          </a:p>
          <a:p>
            <a:pPr lvl="1">
              <a:buNone/>
            </a:pPr>
            <a:r>
              <a:rPr lang="en-US" b="1" dirty="0" smtClean="0"/>
              <a:t>- Stars		- Comets		- Meteoroids</a:t>
            </a:r>
          </a:p>
          <a:p>
            <a:pPr lvl="1">
              <a:buNone/>
            </a:pPr>
            <a:r>
              <a:rPr lang="en-US" b="1" dirty="0" smtClean="0"/>
              <a:t>- Asteroids		- Meteors		- Meteorites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313613" cy="1264024"/>
          </a:xfrm>
        </p:spPr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762000"/>
            <a:ext cx="4495801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Big burning balls of </a:t>
            </a:r>
            <a:r>
              <a:rPr lang="en-US" b="1" dirty="0" smtClean="0"/>
              <a:t>gas</a:t>
            </a:r>
            <a:r>
              <a:rPr lang="en-US" dirty="0" smtClean="0"/>
              <a:t>!</a:t>
            </a:r>
          </a:p>
          <a:p>
            <a:r>
              <a:rPr lang="en-US" dirty="0" smtClean="0"/>
              <a:t>Stars </a:t>
            </a:r>
            <a:r>
              <a:rPr lang="en-US" b="1" dirty="0" smtClean="0"/>
              <a:t>vary </a:t>
            </a:r>
            <a:r>
              <a:rPr lang="en-US" dirty="0" smtClean="0"/>
              <a:t>greatly in size, temperature, &amp; color</a:t>
            </a:r>
          </a:p>
          <a:p>
            <a:r>
              <a:rPr lang="en-US" dirty="0" smtClean="0"/>
              <a:t>Our sun is an </a:t>
            </a:r>
            <a:r>
              <a:rPr lang="en-US" b="1" dirty="0" smtClean="0"/>
              <a:t>average-sized </a:t>
            </a:r>
            <a:r>
              <a:rPr lang="en-US" dirty="0" smtClean="0"/>
              <a:t>star.</a:t>
            </a:r>
          </a:p>
          <a:p>
            <a:r>
              <a:rPr lang="en-US" dirty="0" smtClean="0"/>
              <a:t>Larger stars are </a:t>
            </a:r>
            <a:r>
              <a:rPr lang="en-US" b="1" dirty="0" smtClean="0"/>
              <a:t>cooler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Smaller stars are </a:t>
            </a:r>
            <a:r>
              <a:rPr lang="en-US" b="1" dirty="0" smtClean="0"/>
              <a:t>hotter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i="1" dirty="0" smtClean="0"/>
              <a:t>From our Homework Monday night</a:t>
            </a:r>
          </a:p>
          <a:p>
            <a:r>
              <a:rPr lang="en-US" dirty="0" smtClean="0"/>
              <a:t>Stars give off </a:t>
            </a:r>
            <a:r>
              <a:rPr lang="en-US" b="1" dirty="0" smtClean="0"/>
              <a:t>light</a:t>
            </a:r>
            <a:r>
              <a:rPr lang="en-US" dirty="0" smtClean="0"/>
              <a:t> and </a:t>
            </a:r>
            <a:r>
              <a:rPr lang="en-US" b="1" dirty="0" smtClean="0"/>
              <a:t>heat</a:t>
            </a:r>
            <a:r>
              <a:rPr lang="en-US" dirty="0" smtClean="0"/>
              <a:t> energy</a:t>
            </a:r>
          </a:p>
          <a:p>
            <a:r>
              <a:rPr lang="en-US" dirty="0" smtClean="0"/>
              <a:t>Our sun gives off a </a:t>
            </a:r>
            <a:r>
              <a:rPr lang="en-US" b="1" dirty="0" smtClean="0"/>
              <a:t>yellow </a:t>
            </a:r>
            <a:r>
              <a:rPr lang="en-US" dirty="0" smtClean="0"/>
              <a:t>light.</a:t>
            </a:r>
          </a:p>
          <a:p>
            <a:r>
              <a:rPr lang="en-US" dirty="0" smtClean="0"/>
              <a:t>Hotter stars appear </a:t>
            </a:r>
            <a:r>
              <a:rPr lang="en-US" b="1" dirty="0" smtClean="0"/>
              <a:t>blue </a:t>
            </a:r>
            <a:r>
              <a:rPr lang="en-US" dirty="0" smtClean="0"/>
              <a:t>or </a:t>
            </a:r>
            <a:r>
              <a:rPr lang="en-US" b="1" dirty="0" smtClean="0"/>
              <a:t>white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Cooler starts appear </a:t>
            </a:r>
            <a:r>
              <a:rPr lang="en-US" b="1" dirty="0" smtClean="0"/>
              <a:t>orange </a:t>
            </a:r>
            <a:r>
              <a:rPr lang="en-US" dirty="0" smtClean="0"/>
              <a:t>or </a:t>
            </a:r>
            <a:r>
              <a:rPr lang="en-US" b="1" dirty="0" smtClean="0"/>
              <a:t>red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2" y="838200"/>
            <a:ext cx="4275678" cy="427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color are stars?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3276600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What size are stars?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143000"/>
            <a:ext cx="8763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500" dirty="0" smtClean="0"/>
              <a:t>Hot __________   </a:t>
            </a:r>
          </a:p>
          <a:p>
            <a:pPr>
              <a:spcBef>
                <a:spcPts val="2400"/>
              </a:spcBef>
            </a:pPr>
            <a:r>
              <a:rPr lang="en-US" sz="3500" dirty="0" smtClean="0"/>
              <a:t>Warm _________  </a:t>
            </a:r>
          </a:p>
          <a:p>
            <a:pPr>
              <a:spcBef>
                <a:spcPts val="2400"/>
              </a:spcBef>
            </a:pPr>
            <a:r>
              <a:rPr lang="en-US" sz="3500" dirty="0" smtClean="0"/>
              <a:t>Cool ________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343400"/>
            <a:ext cx="8763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500" dirty="0" smtClean="0"/>
              <a:t>Hot __________   </a:t>
            </a:r>
          </a:p>
          <a:p>
            <a:pPr>
              <a:spcBef>
                <a:spcPts val="2400"/>
              </a:spcBef>
            </a:pPr>
            <a:r>
              <a:rPr lang="en-US" sz="3500" dirty="0" smtClean="0"/>
              <a:t>Warm _________  </a:t>
            </a:r>
          </a:p>
          <a:p>
            <a:pPr>
              <a:spcBef>
                <a:spcPts val="2400"/>
              </a:spcBef>
            </a:pPr>
            <a:r>
              <a:rPr lang="en-US" sz="3500" dirty="0" smtClean="0"/>
              <a:t>Cool ________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3916</TotalTime>
  <Words>1105</Words>
  <Application>Microsoft Macintosh PowerPoint</Application>
  <PresentationFormat>On-screen Show (4:3)</PresentationFormat>
  <Paragraphs>306</Paragraphs>
  <Slides>16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Studio</vt:lpstr>
      <vt:lpstr>Office Theme</vt:lpstr>
      <vt:lpstr>Seating Chart Period : 1  Section: 6-03</vt:lpstr>
      <vt:lpstr>Seating Chart Period : 2  Section: 6-04</vt:lpstr>
      <vt:lpstr>Seating Chart Period : 3  Section: 6-05</vt:lpstr>
      <vt:lpstr>Seating Chart Period : 6  Section: 6-01</vt:lpstr>
      <vt:lpstr>Seating Chart Period : 7  Section: 6-02</vt:lpstr>
      <vt:lpstr>Catalyst (5 minutes)</vt:lpstr>
      <vt:lpstr>Study Island Lesson: Objects in Space</vt:lpstr>
      <vt:lpstr>Stars</vt:lpstr>
      <vt:lpstr>What color are stars?</vt:lpstr>
      <vt:lpstr>Comets</vt:lpstr>
      <vt:lpstr>Asteroids</vt:lpstr>
      <vt:lpstr>Meteorites </vt:lpstr>
      <vt:lpstr>Meteoroids</vt:lpstr>
      <vt:lpstr>Meteors</vt:lpstr>
      <vt:lpstr>Flip over your Cornell Notes</vt:lpstr>
      <vt:lpstr>Tonight ….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17</cp:revision>
  <dcterms:created xsi:type="dcterms:W3CDTF">2011-01-04T03:59:01Z</dcterms:created>
  <dcterms:modified xsi:type="dcterms:W3CDTF">2011-01-04T22:48:42Z</dcterms:modified>
</cp:coreProperties>
</file>