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6" r:id="rId3"/>
    <p:sldId id="267" r:id="rId4"/>
    <p:sldId id="287" r:id="rId5"/>
    <p:sldId id="288" r:id="rId6"/>
    <p:sldId id="274" r:id="rId7"/>
    <p:sldId id="275" r:id="rId8"/>
    <p:sldId id="289" r:id="rId9"/>
    <p:sldId id="290" r:id="rId10"/>
    <p:sldId id="286" r:id="rId11"/>
    <p:sldId id="291" r:id="rId12"/>
    <p:sldId id="292" r:id="rId13"/>
    <p:sldId id="293" r:id="rId14"/>
    <p:sldId id="294" r:id="rId15"/>
    <p:sldId id="262" r:id="rId16"/>
    <p:sldId id="261" r:id="rId17"/>
    <p:sldId id="263" r:id="rId18"/>
    <p:sldId id="264"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Objects="1">
      <p:cViewPr varScale="1">
        <p:scale>
          <a:sx n="73" d="100"/>
          <a:sy n="73" d="100"/>
        </p:scale>
        <p:origin x="-92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7E36FAB-83F6-0B49-AD35-C7073345E2BA}" type="datetimeFigureOut">
              <a:rPr lang="en-US" smtClean="0"/>
              <a:pPr/>
              <a:t>3/7/11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5F6BD8-4A63-F44E-AFDB-78CF7CB209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E36FAB-83F6-0B49-AD35-C7073345E2BA}" type="datetimeFigureOut">
              <a:rPr lang="en-US" smtClean="0"/>
              <a:pPr/>
              <a:t>3/7/11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5F6BD8-4A63-F44E-AFDB-78CF7CB209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7E36FAB-83F6-0B49-AD35-C7073345E2BA}" type="datetimeFigureOut">
              <a:rPr lang="en-US" smtClean="0"/>
              <a:pPr/>
              <a:t>3/7/11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5F6BD8-4A63-F44E-AFDB-78CF7CB209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E36FAB-83F6-0B49-AD35-C7073345E2BA}" type="datetimeFigureOut">
              <a:rPr lang="en-US" smtClean="0"/>
              <a:pPr/>
              <a:t>3/7/11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5F6BD8-4A63-F44E-AFDB-78CF7CB2097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7E36FAB-83F6-0B49-AD35-C7073345E2BA}" type="datetimeFigureOut">
              <a:rPr lang="en-US" smtClean="0"/>
              <a:pPr/>
              <a:t>3/7/11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5F6BD8-4A63-F44E-AFDB-78CF7CB2097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7E36FAB-83F6-0B49-AD35-C7073345E2BA}" type="datetimeFigureOut">
              <a:rPr lang="en-US" smtClean="0"/>
              <a:pPr/>
              <a:t>3/7/11</a:t>
            </a:fld>
            <a:endParaRPr lang="en-US"/>
          </a:p>
        </p:txBody>
      </p:sp>
      <p:sp>
        <p:nvSpPr>
          <p:cNvPr id="10" name="Slide Number Placeholder 9"/>
          <p:cNvSpPr>
            <a:spLocks noGrp="1"/>
          </p:cNvSpPr>
          <p:nvPr>
            <p:ph type="sldNum" sz="quarter" idx="16"/>
          </p:nvPr>
        </p:nvSpPr>
        <p:spPr/>
        <p:txBody>
          <a:bodyPr rtlCol="0"/>
          <a:lstStyle/>
          <a:p>
            <a:fld id="{465F6BD8-4A63-F44E-AFDB-78CF7CB2097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7E36FAB-83F6-0B49-AD35-C7073345E2BA}" type="datetimeFigureOut">
              <a:rPr lang="en-US" smtClean="0"/>
              <a:pPr/>
              <a:t>3/7/11</a:t>
            </a:fld>
            <a:endParaRPr lang="en-US"/>
          </a:p>
        </p:txBody>
      </p:sp>
      <p:sp>
        <p:nvSpPr>
          <p:cNvPr id="12" name="Slide Number Placeholder 11"/>
          <p:cNvSpPr>
            <a:spLocks noGrp="1"/>
          </p:cNvSpPr>
          <p:nvPr>
            <p:ph type="sldNum" sz="quarter" idx="16"/>
          </p:nvPr>
        </p:nvSpPr>
        <p:spPr/>
        <p:txBody>
          <a:bodyPr rtlCol="0"/>
          <a:lstStyle/>
          <a:p>
            <a:fld id="{465F6BD8-4A63-F44E-AFDB-78CF7CB2097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E36FAB-83F6-0B49-AD35-C7073345E2BA}" type="datetimeFigureOut">
              <a:rPr lang="en-US" smtClean="0"/>
              <a:pPr/>
              <a:t>3/7/11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5F6BD8-4A63-F44E-AFDB-78CF7CB209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36FAB-83F6-0B49-AD35-C7073345E2BA}" type="datetimeFigureOut">
              <a:rPr lang="en-US" smtClean="0"/>
              <a:pPr/>
              <a:t>3/7/11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5F6BD8-4A63-F44E-AFDB-78CF7CB209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E36FAB-83F6-0B49-AD35-C7073345E2BA}" type="datetimeFigureOut">
              <a:rPr lang="en-US" smtClean="0"/>
              <a:pPr/>
              <a:t>3/7/11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5F6BD8-4A63-F44E-AFDB-78CF7CB2097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7E36FAB-83F6-0B49-AD35-C7073345E2BA}" type="datetimeFigureOut">
              <a:rPr lang="en-US" smtClean="0"/>
              <a:pPr/>
              <a:t>3/7/11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5F6BD8-4A63-F44E-AFDB-78CF7CB2097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7E36FAB-83F6-0B49-AD35-C7073345E2BA}" type="datetimeFigureOut">
              <a:rPr lang="en-US" smtClean="0"/>
              <a:pPr/>
              <a:t>3/7/11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5F6BD8-4A63-F44E-AFDB-78CF7CB209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124200"/>
            <a:ext cx="6477000" cy="1828800"/>
          </a:xfrm>
        </p:spPr>
        <p:txBody>
          <a:bodyPr>
            <a:noAutofit/>
          </a:bodyPr>
          <a:lstStyle/>
          <a:p>
            <a:r>
              <a:rPr lang="en-US" sz="9000" b="1" dirty="0" smtClean="0"/>
              <a:t>WRITING WEDNESDAY!</a:t>
            </a:r>
            <a:endParaRPr lang="en-US" sz="9000" b="1" dirty="0"/>
          </a:p>
        </p:txBody>
      </p:sp>
      <p:sp>
        <p:nvSpPr>
          <p:cNvPr id="3" name="Subtitle 2"/>
          <p:cNvSpPr>
            <a:spLocks noGrp="1"/>
          </p:cNvSpPr>
          <p:nvPr>
            <p:ph type="subTitle" idx="1"/>
          </p:nvPr>
        </p:nvSpPr>
        <p:spPr/>
        <p:txBody>
          <a:bodyPr>
            <a:noAutofit/>
          </a:bodyPr>
          <a:lstStyle/>
          <a:p>
            <a:r>
              <a:rPr lang="en-US" sz="3500" b="1" dirty="0" smtClean="0">
                <a:solidFill>
                  <a:schemeClr val="bg2"/>
                </a:solidFill>
              </a:rPr>
              <a:t>Week 2	   Writing	    March 2011</a:t>
            </a:r>
            <a:endParaRPr lang="en-US" sz="3500" b="1" dirty="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b="1" dirty="0"/>
          </a:p>
        </p:txBody>
      </p:sp>
      <p:sp>
        <p:nvSpPr>
          <p:cNvPr id="3" name="Content Placeholder 2"/>
          <p:cNvSpPr>
            <a:spLocks noGrp="1"/>
          </p:cNvSpPr>
          <p:nvPr>
            <p:ph sz="quarter" idx="1"/>
          </p:nvPr>
        </p:nvSpPr>
        <p:spPr>
          <a:xfrm>
            <a:off x="76200" y="1600200"/>
            <a:ext cx="9067800" cy="5029200"/>
          </a:xfrm>
        </p:spPr>
        <p:txBody>
          <a:bodyPr>
            <a:normAutofit fontScale="92500"/>
          </a:bodyPr>
          <a:lstStyle/>
          <a:p>
            <a:r>
              <a:rPr lang="en-US" b="1" dirty="0" smtClean="0"/>
              <a:t>Read the following paragraph and choose the supporting sentence that best fits the context or flow of the paragraph.</a:t>
            </a:r>
          </a:p>
          <a:p>
            <a:r>
              <a:rPr lang="en-US" dirty="0" smtClean="0"/>
              <a:t>A. Many students enjoy studying with other people, and join study groups or have study partners.</a:t>
            </a:r>
          </a:p>
          <a:p>
            <a:r>
              <a:rPr lang="en-US" dirty="0" smtClean="0"/>
              <a:t>B. Research supports the idea that students who study usually make better grades in school and on exams.</a:t>
            </a:r>
          </a:p>
          <a:p>
            <a:r>
              <a:rPr lang="en-US" b="1" dirty="0" smtClean="0">
                <a:solidFill>
                  <a:srgbClr val="660066"/>
                </a:solidFill>
              </a:rPr>
              <a:t>C. Students need a study space that is quiet and away from the distraction of other people, the television, radio, etc.</a:t>
            </a:r>
          </a:p>
          <a:p>
            <a:r>
              <a:rPr lang="en-US" dirty="0" smtClean="0"/>
              <a:t>D. Many parents force their children to have a study time each night when they come home from school.</a:t>
            </a:r>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b="1" dirty="0"/>
          </a:p>
        </p:txBody>
      </p:sp>
      <p:sp>
        <p:nvSpPr>
          <p:cNvPr id="3" name="Content Placeholder 2"/>
          <p:cNvSpPr>
            <a:spLocks noGrp="1"/>
          </p:cNvSpPr>
          <p:nvPr>
            <p:ph sz="quarter" idx="1"/>
          </p:nvPr>
        </p:nvSpPr>
        <p:spPr>
          <a:xfrm>
            <a:off x="152400" y="1752600"/>
            <a:ext cx="8991600" cy="5257800"/>
          </a:xfrm>
        </p:spPr>
        <p:txBody>
          <a:bodyPr>
            <a:noAutofit/>
          </a:bodyPr>
          <a:lstStyle/>
          <a:p>
            <a:r>
              <a:rPr lang="en-US" sz="2600" b="1" dirty="0" smtClean="0"/>
              <a:t>Read the following paragraph and choose the supporting sentence that best fits the context or flow of the paragraph.	</a:t>
            </a:r>
            <a:r>
              <a:rPr lang="en-US" sz="2600" dirty="0" smtClean="0"/>
              <a:t>	</a:t>
            </a:r>
          </a:p>
          <a:p>
            <a:r>
              <a:rPr lang="en-US" sz="2600" dirty="0" smtClean="0"/>
              <a:t>Despite the dislike that most people feel toward cockroaches, they do help humans in several ways. For example, they are commonly used in scientific experiments and research. In studies on nutrition and food digestion, cockroaches are helpful because they will eat almost any kind of food. Cockroaches have been used in studies on heart disease, and they are even being used in cancer research because they grow cancerous tumors like those found in humans.				</a:t>
            </a:r>
          </a:p>
          <a:p>
            <a:endParaRPr lang="en-US" sz="2600"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dirty="0"/>
          </a:p>
        </p:txBody>
      </p:sp>
      <p:sp>
        <p:nvSpPr>
          <p:cNvPr id="3" name="Content Placeholder 2"/>
          <p:cNvSpPr>
            <a:spLocks noGrp="1"/>
          </p:cNvSpPr>
          <p:nvPr>
            <p:ph sz="quarter" idx="1"/>
          </p:nvPr>
        </p:nvSpPr>
        <p:spPr>
          <a:xfrm>
            <a:off x="612648" y="1905000"/>
            <a:ext cx="8153400" cy="4495800"/>
          </a:xfrm>
        </p:spPr>
        <p:txBody>
          <a:bodyPr/>
          <a:lstStyle/>
          <a:p>
            <a:r>
              <a:rPr lang="en-US" dirty="0" smtClean="0"/>
              <a:t>A. Breeding cockroaches for research is easy because they thrive in any condition.</a:t>
            </a:r>
          </a:p>
          <a:p>
            <a:r>
              <a:rPr lang="en-US" dirty="0" smtClean="0"/>
              <a:t>B. The survival skills of cockroaches have helped them survive for millions of years.</a:t>
            </a:r>
          </a:p>
          <a:p>
            <a:r>
              <a:rPr lang="en-US" dirty="0" smtClean="0"/>
              <a:t>C. Cockroaches have feelers that are sensitive enough to detect change in air currents.</a:t>
            </a:r>
          </a:p>
          <a:p>
            <a:r>
              <a:rPr lang="en-US" dirty="0" smtClean="0"/>
              <a:t>D. Cockroaches are being used in scientific research that might help save human lives.</a:t>
            </a:r>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dirty="0"/>
          </a:p>
        </p:txBody>
      </p:sp>
      <p:sp>
        <p:nvSpPr>
          <p:cNvPr id="3" name="Content Placeholder 2"/>
          <p:cNvSpPr>
            <a:spLocks noGrp="1"/>
          </p:cNvSpPr>
          <p:nvPr>
            <p:ph sz="quarter" idx="1"/>
          </p:nvPr>
        </p:nvSpPr>
        <p:spPr>
          <a:xfrm>
            <a:off x="612648" y="1905000"/>
            <a:ext cx="8153400" cy="4495800"/>
          </a:xfrm>
        </p:spPr>
        <p:txBody>
          <a:bodyPr/>
          <a:lstStyle/>
          <a:p>
            <a:r>
              <a:rPr lang="en-US" b="1" dirty="0" smtClean="0">
                <a:solidFill>
                  <a:srgbClr val="660066"/>
                </a:solidFill>
              </a:rPr>
              <a:t>A. Breeding cockroaches for research is easy because they thrive in any condition.</a:t>
            </a:r>
          </a:p>
          <a:p>
            <a:r>
              <a:rPr lang="en-US" dirty="0" smtClean="0"/>
              <a:t>B. The survival skills of cockroaches have helped them survive for millions of years.</a:t>
            </a:r>
          </a:p>
          <a:p>
            <a:r>
              <a:rPr lang="en-US" dirty="0" smtClean="0"/>
              <a:t>C. Cockroaches have feelers that are sensitive enough to detect change in air currents.</a:t>
            </a:r>
          </a:p>
          <a:p>
            <a:r>
              <a:rPr lang="en-US" dirty="0" smtClean="0"/>
              <a:t>D. Cockroaches are being used in scientific research that might help save human lives.</a:t>
            </a:r>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did we know this?</a:t>
            </a:r>
            <a:endParaRPr lang="en-US" dirty="0"/>
          </a:p>
        </p:txBody>
      </p:sp>
      <p:sp>
        <p:nvSpPr>
          <p:cNvPr id="3" name="Content Placeholder 2"/>
          <p:cNvSpPr>
            <a:spLocks noGrp="1"/>
          </p:cNvSpPr>
          <p:nvPr>
            <p:ph sz="quarter" idx="1"/>
          </p:nvPr>
        </p:nvSpPr>
        <p:spPr>
          <a:xfrm>
            <a:off x="612648" y="1905000"/>
            <a:ext cx="8153400" cy="4495800"/>
          </a:xfrm>
        </p:spPr>
        <p:txBody>
          <a:bodyPr>
            <a:normAutofit/>
          </a:bodyPr>
          <a:lstStyle/>
          <a:p>
            <a:r>
              <a:rPr lang="en-US" b="1" dirty="0" smtClean="0"/>
              <a:t>Our paragraph is about using cockroaches for scientific research to help humans.</a:t>
            </a:r>
          </a:p>
          <a:p>
            <a:r>
              <a:rPr lang="en-US" b="1" dirty="0" smtClean="0"/>
              <a:t>Only two choices are about this research:</a:t>
            </a:r>
          </a:p>
          <a:p>
            <a:pPr lvl="1"/>
            <a:r>
              <a:rPr lang="en-US" dirty="0" smtClean="0"/>
              <a:t>A. Breeding cockroaches for research is easy because they thrive in any condition.</a:t>
            </a:r>
          </a:p>
          <a:p>
            <a:pPr lvl="1"/>
            <a:r>
              <a:rPr lang="en-US" dirty="0" smtClean="0"/>
              <a:t>D. Cockroaches are being used in scientific research that might help save human lives.</a:t>
            </a:r>
          </a:p>
          <a:p>
            <a:r>
              <a:rPr lang="en-US" b="1" dirty="0" smtClean="0"/>
              <a:t>Choice D. is already stated in the paragraph, so choice A. is the best option.</a:t>
            </a:r>
          </a:p>
          <a:p>
            <a:endParaRPr lang="en-US" dirty="0" smtClean="0"/>
          </a:p>
          <a:p>
            <a:endParaRPr lang="en-US" dirty="0" smtClean="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This morning’s question…</a:t>
            </a:r>
            <a:endParaRPr lang="en-US" dirty="0"/>
          </a:p>
        </p:txBody>
      </p:sp>
      <p:sp>
        <p:nvSpPr>
          <p:cNvPr id="3" name="Content Placeholder 2"/>
          <p:cNvSpPr>
            <a:spLocks noGrp="1"/>
          </p:cNvSpPr>
          <p:nvPr>
            <p:ph sz="quarter" idx="1"/>
          </p:nvPr>
        </p:nvSpPr>
        <p:spPr>
          <a:xfrm>
            <a:off x="612648" y="1752600"/>
            <a:ext cx="8153400" cy="4495800"/>
          </a:xfrm>
        </p:spPr>
        <p:txBody>
          <a:bodyPr/>
          <a:lstStyle/>
          <a:p>
            <a:r>
              <a:rPr lang="en-US" b="1" dirty="0" smtClean="0"/>
              <a:t>The Olympics rings are a well-known symbol, and they represent the Olympic principle of uniting all countries. There are five overlapping rings, to represent the unity of the five inhabited continents. The colored version of the rings—blue, yellow, black, green, and red—over a white background forms the Olympic flag. The flag has been flown at the Olympics as a sign of unity every year since the 1920 Olympics in Belgium.</a:t>
            </a:r>
            <a:endParaRPr lang="en-US" b="1"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This morning’s question…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Which sentence, if added, would best support ideas presented in the paragraph?</a:t>
            </a:r>
          </a:p>
          <a:p>
            <a:pPr>
              <a:buNone/>
            </a:pPr>
            <a:r>
              <a:rPr lang="en-US" b="1" dirty="0" smtClean="0"/>
              <a:t> </a:t>
            </a:r>
          </a:p>
          <a:p>
            <a:r>
              <a:rPr lang="en-US" b="1" dirty="0" smtClean="0"/>
              <a:t>A. Another symbol of the Olympics is the torch, which travels to Athens, Greece, every two years.</a:t>
            </a:r>
          </a:p>
          <a:p>
            <a:r>
              <a:rPr lang="en-US" b="1" dirty="0" smtClean="0"/>
              <a:t>B. The countries are supposed to be equal, but the U.S. always sends the best athletes to the games.</a:t>
            </a:r>
          </a:p>
          <a:p>
            <a:r>
              <a:rPr lang="en-US" b="1" dirty="0" smtClean="0"/>
              <a:t>C. The 2010 Olympics took place in Vancouver, Canada, which has its own symbols of unity.</a:t>
            </a:r>
          </a:p>
          <a:p>
            <a:r>
              <a:rPr lang="en-US" b="1" dirty="0" smtClean="0"/>
              <a:t>D. The rings' colors show unity because every nation has at least one of them on its national flag.</a:t>
            </a:r>
            <a:endParaRPr lang="en-US" b="1"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This morning’s question…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smtClean="0"/>
              <a:t>Which sentence, if added, would best support ideas presented in the paragraph?</a:t>
            </a:r>
          </a:p>
          <a:p>
            <a:pPr>
              <a:buNone/>
            </a:pPr>
            <a:r>
              <a:rPr lang="en-US" b="1" dirty="0" smtClean="0"/>
              <a:t> </a:t>
            </a:r>
          </a:p>
          <a:p>
            <a:r>
              <a:rPr lang="en-US" dirty="0" smtClean="0"/>
              <a:t>A. Another symbol of the Olympics is the torch, which travels to Athens, Greece, every two years.</a:t>
            </a:r>
          </a:p>
          <a:p>
            <a:r>
              <a:rPr lang="en-US" dirty="0" smtClean="0"/>
              <a:t>B. The countries are supposed to be equal, but the U.S. always sends the best athletes to the games.</a:t>
            </a:r>
          </a:p>
          <a:p>
            <a:r>
              <a:rPr lang="en-US" dirty="0" smtClean="0"/>
              <a:t>C. The 2010 Olympics took place in Vancouver, Canada, which has its own symbols of unity.</a:t>
            </a:r>
          </a:p>
          <a:p>
            <a:r>
              <a:rPr lang="en-US" b="1" dirty="0" smtClean="0">
                <a:solidFill>
                  <a:srgbClr val="660066"/>
                </a:solidFill>
              </a:rPr>
              <a:t>D. The rings' colors show unity because every nation has at least one of them on its national flag.</a:t>
            </a:r>
            <a:endParaRPr lang="en-US" b="1" dirty="0">
              <a:solidFill>
                <a:srgbClr val="660066"/>
              </a:solidFill>
            </a:endParaRPr>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do we know that?</a:t>
            </a:r>
            <a:endParaRPr lang="en-US" dirty="0"/>
          </a:p>
        </p:txBody>
      </p:sp>
      <p:sp>
        <p:nvSpPr>
          <p:cNvPr id="3" name="Content Placeholder 2"/>
          <p:cNvSpPr>
            <a:spLocks noGrp="1"/>
          </p:cNvSpPr>
          <p:nvPr>
            <p:ph sz="quarter" idx="1"/>
          </p:nvPr>
        </p:nvSpPr>
        <p:spPr/>
        <p:txBody>
          <a:bodyPr>
            <a:normAutofit/>
          </a:bodyPr>
          <a:lstStyle/>
          <a:p>
            <a:r>
              <a:rPr lang="en-US" b="1" dirty="0" smtClean="0"/>
              <a:t>We look at the topic sentence!</a:t>
            </a:r>
          </a:p>
          <a:p>
            <a:r>
              <a:rPr lang="en-US" b="1" dirty="0" smtClean="0"/>
              <a:t>The Olympics rings are a well-known symbol, and they represent the Olympic principle of uniting all countries. </a:t>
            </a:r>
          </a:p>
          <a:p>
            <a:r>
              <a:rPr lang="en-US" b="1" dirty="0" smtClean="0"/>
              <a:t>What is our topic?</a:t>
            </a:r>
          </a:p>
          <a:p>
            <a:pPr lvl="1"/>
            <a:r>
              <a:rPr lang="en-US" b="1" dirty="0" smtClean="0"/>
              <a:t>The Olympic rings!</a:t>
            </a:r>
          </a:p>
          <a:p>
            <a:r>
              <a:rPr lang="en-US" b="1" dirty="0" smtClean="0"/>
              <a:t>What is the writer’s point about them?</a:t>
            </a:r>
          </a:p>
          <a:p>
            <a:pPr lvl="1"/>
            <a:r>
              <a:rPr lang="en-US" b="1" dirty="0" smtClean="0"/>
              <a:t>They are a symbol </a:t>
            </a:r>
            <a:r>
              <a:rPr lang="en-US" b="1" smtClean="0"/>
              <a:t>of unity!</a:t>
            </a:r>
          </a:p>
          <a:p>
            <a:endParaRPr lang="en-US" b="1" dirty="0" smtClean="0"/>
          </a:p>
          <a:p>
            <a:endParaRPr lang="en-US" b="1"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Practice</a:t>
            </a:r>
            <a:endParaRPr lang="en-US" b="1" dirty="0"/>
          </a:p>
        </p:txBody>
      </p:sp>
      <p:sp>
        <p:nvSpPr>
          <p:cNvPr id="3" name="Content Placeholder 2"/>
          <p:cNvSpPr>
            <a:spLocks noGrp="1"/>
          </p:cNvSpPr>
          <p:nvPr>
            <p:ph sz="quarter" idx="1"/>
          </p:nvPr>
        </p:nvSpPr>
        <p:spPr/>
        <p:txBody>
          <a:bodyPr>
            <a:normAutofit/>
          </a:bodyPr>
          <a:lstStyle/>
          <a:p>
            <a:r>
              <a:rPr lang="en-US" sz="3600" dirty="0" smtClean="0"/>
              <a:t>Read the passages and answer select the best answer choice for the questions.</a:t>
            </a:r>
          </a:p>
          <a:p>
            <a:r>
              <a:rPr lang="en-US" sz="3600" dirty="0" smtClean="0"/>
              <a:t>At the end, your coach will review the answers with you and discuss the choices!</a:t>
            </a:r>
            <a:endParaRPr lang="en-US" sz="3600" dirty="0"/>
          </a:p>
        </p:txBody>
      </p:sp>
      <p:sp>
        <p:nvSpPr>
          <p:cNvPr id="4" name="Rectangle 3"/>
          <p:cNvSpPr/>
          <p:nvPr/>
        </p:nvSpPr>
        <p:spPr>
          <a:xfrm>
            <a:off x="0" y="6488668"/>
            <a:ext cx="9144000" cy="369332"/>
          </a:xfrm>
          <a:prstGeom prst="rect">
            <a:avLst/>
          </a:prstGeom>
        </p:spPr>
        <p:txBody>
          <a:bodyPr wrap="square">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Today’s “Key Points”</a:t>
            </a:r>
            <a:endParaRPr lang="en-US" dirty="0"/>
          </a:p>
        </p:txBody>
      </p:sp>
      <p:sp>
        <p:nvSpPr>
          <p:cNvPr id="3" name="Content Placeholder 2"/>
          <p:cNvSpPr>
            <a:spLocks noGrp="1"/>
          </p:cNvSpPr>
          <p:nvPr>
            <p:ph sz="quarter" idx="1"/>
          </p:nvPr>
        </p:nvSpPr>
        <p:spPr>
          <a:xfrm>
            <a:off x="228600" y="2514600"/>
            <a:ext cx="8915400" cy="4495800"/>
          </a:xfrm>
        </p:spPr>
        <p:txBody>
          <a:bodyPr>
            <a:normAutofit/>
          </a:bodyPr>
          <a:lstStyle/>
          <a:p>
            <a:r>
              <a:rPr lang="en-US" sz="4400" dirty="0" smtClean="0"/>
              <a:t> Supporting sentences</a:t>
            </a:r>
            <a:br>
              <a:rPr lang="en-US" sz="4400" dirty="0" smtClean="0"/>
            </a:br>
            <a:r>
              <a:rPr lang="en-US" sz="4400" dirty="0" smtClean="0"/>
              <a:t>must be on topic.</a:t>
            </a:r>
          </a:p>
          <a:p>
            <a:r>
              <a:rPr lang="en-US" sz="4400" dirty="0" smtClean="0"/>
              <a:t> Supporting sentences must fit the author’s point of view on the topic.</a:t>
            </a:r>
            <a:endParaRPr lang="en-US" sz="4400"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
        <p:nvSpPr>
          <p:cNvPr id="8" name="Oval Callout 7"/>
          <p:cNvSpPr/>
          <p:nvPr/>
        </p:nvSpPr>
        <p:spPr>
          <a:xfrm>
            <a:off x="6477000" y="381000"/>
            <a:ext cx="2438400" cy="1600200"/>
          </a:xfrm>
          <a:prstGeom prst="wedgeEllipse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6854952" y="533400"/>
            <a:ext cx="2060448" cy="1200328"/>
          </a:xfrm>
          <a:prstGeom prst="rect">
            <a:avLst/>
          </a:prstGeom>
          <a:noFill/>
        </p:spPr>
        <p:txBody>
          <a:bodyPr wrap="square" rtlCol="0">
            <a:spAutoFit/>
          </a:bodyPr>
          <a:lstStyle/>
          <a:p>
            <a:r>
              <a:rPr lang="en-US" sz="2400" b="1" dirty="0" smtClean="0"/>
              <a:t>Write this down in your notebook!</a:t>
            </a:r>
            <a:endParaRPr lang="en-US"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Point One</a:t>
            </a:r>
            <a:endParaRPr lang="en-US" dirty="0"/>
          </a:p>
        </p:txBody>
      </p:sp>
      <p:sp>
        <p:nvSpPr>
          <p:cNvPr id="3" name="Content Placeholder 2"/>
          <p:cNvSpPr>
            <a:spLocks noGrp="1"/>
          </p:cNvSpPr>
          <p:nvPr>
            <p:ph sz="quarter" idx="1"/>
          </p:nvPr>
        </p:nvSpPr>
        <p:spPr>
          <a:xfrm>
            <a:off x="612648" y="1752600"/>
            <a:ext cx="8531352" cy="4495800"/>
          </a:xfrm>
        </p:spPr>
        <p:txBody>
          <a:bodyPr>
            <a:normAutofit fontScale="92500" lnSpcReduction="20000"/>
          </a:bodyPr>
          <a:lstStyle/>
          <a:p>
            <a:r>
              <a:rPr lang="en-US" sz="2800" b="1" dirty="0" smtClean="0"/>
              <a:t>Supporting sentences must be on topic.</a:t>
            </a:r>
          </a:p>
          <a:p>
            <a:r>
              <a:rPr lang="en-US" sz="2800" dirty="0" smtClean="0"/>
              <a:t>Example: Your paper is on Carla </a:t>
            </a:r>
            <a:r>
              <a:rPr lang="en-US" sz="2800" dirty="0" err="1" smtClean="0"/>
              <a:t>Bruni</a:t>
            </a:r>
            <a:r>
              <a:rPr lang="en-US" sz="2800" dirty="0" smtClean="0"/>
              <a:t>, an Italian model who became the first lady of France.</a:t>
            </a:r>
          </a:p>
          <a:p>
            <a:r>
              <a:rPr lang="en-US" sz="2800" dirty="0" smtClean="0"/>
              <a:t>Good supporting details are on:</a:t>
            </a:r>
          </a:p>
          <a:p>
            <a:pPr lvl="1"/>
            <a:r>
              <a:rPr lang="en-US" sz="2500" dirty="0" smtClean="0"/>
              <a:t>Carla </a:t>
            </a:r>
            <a:r>
              <a:rPr lang="en-US" sz="2500" dirty="0" err="1" smtClean="0"/>
              <a:t>Bruni’s</a:t>
            </a:r>
            <a:r>
              <a:rPr lang="en-US" sz="2500" dirty="0" smtClean="0"/>
              <a:t> life</a:t>
            </a:r>
          </a:p>
          <a:p>
            <a:pPr lvl="1"/>
            <a:r>
              <a:rPr lang="en-US" sz="2500" dirty="0" smtClean="0"/>
              <a:t>What Carla </a:t>
            </a:r>
            <a:r>
              <a:rPr lang="en-US" sz="2500" dirty="0" err="1" smtClean="0"/>
              <a:t>Bruni</a:t>
            </a:r>
            <a:r>
              <a:rPr lang="en-US" sz="2500" dirty="0" smtClean="0"/>
              <a:t> does as first lady</a:t>
            </a:r>
          </a:p>
          <a:p>
            <a:pPr lvl="1"/>
            <a:r>
              <a:rPr lang="en-US" sz="2500" dirty="0" smtClean="0"/>
              <a:t>Carla </a:t>
            </a:r>
            <a:r>
              <a:rPr lang="en-US" sz="2500" dirty="0" err="1" smtClean="0"/>
              <a:t>Bruni’s</a:t>
            </a:r>
            <a:r>
              <a:rPr lang="en-US" sz="2500" dirty="0" smtClean="0"/>
              <a:t> modeling career</a:t>
            </a:r>
            <a:endParaRPr lang="en-US" sz="2800" dirty="0" smtClean="0"/>
          </a:p>
          <a:p>
            <a:r>
              <a:rPr lang="en-US" sz="2800" dirty="0" smtClean="0"/>
              <a:t>Bad supporting details are on:</a:t>
            </a:r>
          </a:p>
          <a:p>
            <a:pPr lvl="1"/>
            <a:r>
              <a:rPr lang="en-US" sz="2500" dirty="0" smtClean="0"/>
              <a:t>The history of France</a:t>
            </a:r>
          </a:p>
          <a:p>
            <a:pPr lvl="1"/>
            <a:r>
              <a:rPr lang="en-US" sz="2500" dirty="0" smtClean="0"/>
              <a:t>The history of Italy</a:t>
            </a:r>
          </a:p>
          <a:p>
            <a:pPr lvl="1"/>
            <a:r>
              <a:rPr lang="en-US" sz="2500" dirty="0" smtClean="0"/>
              <a:t>First ladies of other countries</a:t>
            </a:r>
          </a:p>
          <a:p>
            <a:pPr lvl="1"/>
            <a:r>
              <a:rPr lang="en-US" sz="2500" dirty="0" smtClean="0"/>
              <a:t>How to become a super model</a:t>
            </a:r>
          </a:p>
          <a:p>
            <a:endParaRPr lang="en-US" sz="2800" dirty="0" smtClean="0"/>
          </a:p>
          <a:p>
            <a:pPr lvl="1">
              <a:buNone/>
            </a:pPr>
            <a:endParaRPr lang="en-US" sz="2500" dirty="0" smtClean="0"/>
          </a:p>
          <a:p>
            <a:endParaRPr lang="en-US" sz="2800" b="1" dirty="0" smtClean="0"/>
          </a:p>
          <a:p>
            <a:endParaRPr lang="en-US" sz="2800" b="1" dirty="0" smtClean="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pic>
        <p:nvPicPr>
          <p:cNvPr id="5" name="Picture 4" descr="Picture 1.png"/>
          <p:cNvPicPr>
            <a:picLocks noChangeAspect="1"/>
          </p:cNvPicPr>
          <p:nvPr/>
        </p:nvPicPr>
        <p:blipFill>
          <a:blip r:embed="rId2"/>
          <a:stretch>
            <a:fillRect/>
          </a:stretch>
        </p:blipFill>
        <p:spPr>
          <a:xfrm>
            <a:off x="6324600" y="2819400"/>
            <a:ext cx="2117469" cy="31019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Point Two</a:t>
            </a:r>
            <a:endParaRPr lang="en-US" dirty="0"/>
          </a:p>
        </p:txBody>
      </p:sp>
      <p:sp>
        <p:nvSpPr>
          <p:cNvPr id="3" name="Content Placeholder 2"/>
          <p:cNvSpPr>
            <a:spLocks noGrp="1"/>
          </p:cNvSpPr>
          <p:nvPr>
            <p:ph sz="quarter" idx="1"/>
          </p:nvPr>
        </p:nvSpPr>
        <p:spPr>
          <a:xfrm>
            <a:off x="0" y="1752600"/>
            <a:ext cx="9144000" cy="4495800"/>
          </a:xfrm>
        </p:spPr>
        <p:txBody>
          <a:bodyPr>
            <a:normAutofit fontScale="92500"/>
          </a:bodyPr>
          <a:lstStyle/>
          <a:p>
            <a:r>
              <a:rPr lang="en-US" sz="2800" b="1" dirty="0" smtClean="0"/>
              <a:t>Supporting sentences must fit the author’s point of view on the topic.</a:t>
            </a:r>
          </a:p>
          <a:p>
            <a:r>
              <a:rPr lang="en-US" sz="2800" dirty="0" smtClean="0"/>
              <a:t>Example: Your paper says the U.S. should not allow non-American citizens to run for president of the USA.</a:t>
            </a:r>
          </a:p>
          <a:p>
            <a:r>
              <a:rPr lang="en-US" sz="2800" dirty="0" smtClean="0"/>
              <a:t>Good supporting details are on:</a:t>
            </a:r>
          </a:p>
          <a:p>
            <a:pPr lvl="1"/>
            <a:r>
              <a:rPr lang="en-US" sz="2500" dirty="0" smtClean="0"/>
              <a:t>What it means to be a U.S. citizen</a:t>
            </a:r>
          </a:p>
          <a:p>
            <a:pPr lvl="1"/>
            <a:r>
              <a:rPr lang="en-US" sz="2500" dirty="0" smtClean="0"/>
              <a:t>The successes of past presidents who were U.S. citizens</a:t>
            </a:r>
            <a:endParaRPr lang="en-US" sz="2800" dirty="0" smtClean="0"/>
          </a:p>
          <a:p>
            <a:r>
              <a:rPr lang="en-US" sz="2800" dirty="0" smtClean="0"/>
              <a:t>Bad supporting details are on:</a:t>
            </a:r>
          </a:p>
          <a:p>
            <a:pPr lvl="1"/>
            <a:r>
              <a:rPr lang="en-US" sz="2500" dirty="0" smtClean="0"/>
              <a:t>All of the non-U.S. citizens who would have made good presidents</a:t>
            </a:r>
          </a:p>
          <a:p>
            <a:pPr lvl="1"/>
            <a:r>
              <a:rPr lang="en-US" sz="2500" dirty="0" smtClean="0"/>
              <a:t>Other countries that are successful without a citizenship requirement</a:t>
            </a:r>
          </a:p>
          <a:p>
            <a:endParaRPr lang="en-US" sz="2800" b="1" dirty="0" smtClean="0"/>
          </a:p>
          <a:p>
            <a:endParaRPr lang="en-US" sz="2800"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On TCAP…</a:t>
            </a:r>
            <a:endParaRPr lang="en-US" dirty="0"/>
          </a:p>
        </p:txBody>
      </p:sp>
      <p:sp>
        <p:nvSpPr>
          <p:cNvPr id="3" name="Content Placeholder 2"/>
          <p:cNvSpPr>
            <a:spLocks noGrp="1"/>
          </p:cNvSpPr>
          <p:nvPr>
            <p:ph sz="quarter" idx="1"/>
          </p:nvPr>
        </p:nvSpPr>
        <p:spPr>
          <a:xfrm>
            <a:off x="612648" y="1905000"/>
            <a:ext cx="7540752" cy="4495800"/>
          </a:xfrm>
        </p:spPr>
        <p:txBody>
          <a:bodyPr>
            <a:noAutofit/>
          </a:bodyPr>
          <a:lstStyle/>
          <a:p>
            <a:r>
              <a:rPr lang="en-US" sz="3200" dirty="0" smtClean="0"/>
              <a:t>1. Identify the one thing that the paragraph is about by looking at the topic sentence and reading the paragraph.</a:t>
            </a:r>
          </a:p>
          <a:p>
            <a:r>
              <a:rPr lang="en-US" sz="3200" dirty="0" smtClean="0"/>
              <a:t>2. Identify the author’s point of view about the subject.</a:t>
            </a:r>
          </a:p>
          <a:p>
            <a:r>
              <a:rPr lang="en-US" sz="3200" dirty="0" smtClean="0"/>
              <a:t>3. Look at the choices and determine which detail is aligned to the topic and point of view.</a:t>
            </a:r>
            <a:endParaRPr lang="en-US" sz="3200"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
        <p:nvSpPr>
          <p:cNvPr id="5" name="Oval Callout 4"/>
          <p:cNvSpPr/>
          <p:nvPr/>
        </p:nvSpPr>
        <p:spPr>
          <a:xfrm>
            <a:off x="6477000" y="381000"/>
            <a:ext cx="2438400" cy="1600200"/>
          </a:xfrm>
          <a:prstGeom prst="wedgeEllipse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4952" y="533400"/>
            <a:ext cx="2060448" cy="1200328"/>
          </a:xfrm>
          <a:prstGeom prst="rect">
            <a:avLst/>
          </a:prstGeom>
          <a:noFill/>
        </p:spPr>
        <p:txBody>
          <a:bodyPr wrap="square" rtlCol="0">
            <a:spAutoFit/>
          </a:bodyPr>
          <a:lstStyle/>
          <a:p>
            <a:r>
              <a:rPr lang="en-US" sz="2400" b="1" dirty="0" smtClean="0"/>
              <a:t>Write this down in your notebook!</a:t>
            </a: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 TCAP…</a:t>
            </a:r>
            <a:endParaRPr lang="en-US" b="1" dirty="0"/>
          </a:p>
        </p:txBody>
      </p:sp>
      <p:sp>
        <p:nvSpPr>
          <p:cNvPr id="3" name="Content Placeholder 2"/>
          <p:cNvSpPr>
            <a:spLocks noGrp="1"/>
          </p:cNvSpPr>
          <p:nvPr>
            <p:ph sz="quarter" idx="1"/>
          </p:nvPr>
        </p:nvSpPr>
        <p:spPr>
          <a:xfrm>
            <a:off x="612648" y="1600199"/>
            <a:ext cx="8153400" cy="5166211"/>
          </a:xfrm>
        </p:spPr>
        <p:txBody>
          <a:bodyPr>
            <a:normAutofit fontScale="92500" lnSpcReduction="10000"/>
          </a:bodyPr>
          <a:lstStyle/>
          <a:p>
            <a:r>
              <a:rPr lang="en-US" sz="3600" dirty="0" smtClean="0"/>
              <a:t>You will be given a paragraph with four choices. You will have to pick the one that would be a good supporting detail.</a:t>
            </a:r>
          </a:p>
          <a:p>
            <a:r>
              <a:rPr lang="en-US" sz="3600" dirty="0" smtClean="0"/>
              <a:t>Or, you will be given a paragraph and asked which sentence supports a </a:t>
            </a:r>
            <a:r>
              <a:rPr lang="en-US" sz="3600" smtClean="0"/>
              <a:t>certain idea.</a:t>
            </a:r>
          </a:p>
          <a:p>
            <a:r>
              <a:rPr lang="en-US" sz="3600" dirty="0" smtClean="0"/>
              <a:t>Watch out for…</a:t>
            </a:r>
          </a:p>
          <a:p>
            <a:pPr lvl="1"/>
            <a:r>
              <a:rPr lang="en-US" sz="3600" dirty="0" smtClean="0"/>
              <a:t>Sentences that deal with the overall topic, but not exactly what the author is saying.</a:t>
            </a:r>
          </a:p>
          <a:p>
            <a:pPr lvl="1"/>
            <a:r>
              <a:rPr lang="en-US" sz="3600" dirty="0" smtClean="0"/>
              <a:t>Sentences that are already in the paragraph.</a:t>
            </a:r>
            <a:endParaRPr lang="en-US" sz="3600" dirty="0"/>
          </a:p>
        </p:txBody>
      </p:sp>
      <p:sp>
        <p:nvSpPr>
          <p:cNvPr id="4" name="TextBox 3"/>
          <p:cNvSpPr txBox="1"/>
          <p:nvPr/>
        </p:nvSpPr>
        <p:spPr>
          <a:xfrm>
            <a:off x="0" y="6397079"/>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
        <p:nvSpPr>
          <p:cNvPr id="5" name="Oval Callout 4"/>
          <p:cNvSpPr/>
          <p:nvPr/>
        </p:nvSpPr>
        <p:spPr>
          <a:xfrm>
            <a:off x="6477000" y="133528"/>
            <a:ext cx="2438400" cy="1600200"/>
          </a:xfrm>
          <a:prstGeom prst="wedgeEllipseCallou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6854952" y="285928"/>
            <a:ext cx="2060448" cy="1200328"/>
          </a:xfrm>
          <a:prstGeom prst="rect">
            <a:avLst/>
          </a:prstGeom>
          <a:noFill/>
        </p:spPr>
        <p:txBody>
          <a:bodyPr wrap="square" rtlCol="0">
            <a:spAutoFit/>
          </a:bodyPr>
          <a:lstStyle/>
          <a:p>
            <a:r>
              <a:rPr lang="en-US" sz="2400" b="1" dirty="0" smtClean="0"/>
              <a:t>Write this down in your notebook!</a:t>
            </a:r>
            <a:endParaRPr lang="en-US"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b="1" dirty="0"/>
          </a:p>
        </p:txBody>
      </p:sp>
      <p:sp>
        <p:nvSpPr>
          <p:cNvPr id="3" name="Content Placeholder 2"/>
          <p:cNvSpPr>
            <a:spLocks noGrp="1"/>
          </p:cNvSpPr>
          <p:nvPr>
            <p:ph sz="quarter" idx="1"/>
          </p:nvPr>
        </p:nvSpPr>
        <p:spPr>
          <a:xfrm>
            <a:off x="76200" y="1600200"/>
            <a:ext cx="9067800" cy="5029200"/>
          </a:xfrm>
        </p:spPr>
        <p:txBody>
          <a:bodyPr>
            <a:normAutofit fontScale="92500" lnSpcReduction="20000"/>
          </a:bodyPr>
          <a:lstStyle/>
          <a:p>
            <a:r>
              <a:rPr lang="en-US" b="1" dirty="0" smtClean="0"/>
              <a:t>Read the following paragraph and choose the supporting sentence that best fits the context or flow of the paragraph.</a:t>
            </a:r>
          </a:p>
          <a:p>
            <a:r>
              <a:rPr lang="en-US" dirty="0" smtClean="0"/>
              <a:t>Making a study schedule is one important step in becoming a successful student. Students should make sure to schedule and set aside time for studying. Most students study more when they’ve planned to do so. Also, it’s important for students to find a good place to study. Students should find a comfortable place with plenty of space for all the necessary study supplies. Then, students need to study class materials in small amounts. It is a good idea to learn material slowly and to pace yourself when studying. It’s usually not a great idea to try and learn everything on the night before the exam. Students who want to be successful in school should remember these three helpful study strategies.</a:t>
            </a:r>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 It Down</a:t>
            </a:r>
            <a:endParaRPr lang="en-US" b="1" dirty="0"/>
          </a:p>
        </p:txBody>
      </p:sp>
      <p:sp>
        <p:nvSpPr>
          <p:cNvPr id="3" name="Content Placeholder 2"/>
          <p:cNvSpPr>
            <a:spLocks noGrp="1"/>
          </p:cNvSpPr>
          <p:nvPr>
            <p:ph sz="quarter" idx="1"/>
          </p:nvPr>
        </p:nvSpPr>
        <p:spPr/>
        <p:txBody>
          <a:bodyPr/>
          <a:lstStyle/>
          <a:p>
            <a:r>
              <a:rPr lang="en-US" dirty="0" smtClean="0"/>
              <a:t>This paragraph is about study plans.</a:t>
            </a:r>
          </a:p>
          <a:p>
            <a:r>
              <a:rPr lang="en-US" dirty="0" smtClean="0"/>
              <a:t>It mentions three things:</a:t>
            </a:r>
          </a:p>
          <a:p>
            <a:pPr lvl="1"/>
            <a:r>
              <a:rPr lang="en-US" dirty="0" smtClean="0"/>
              <a:t>Study schedules</a:t>
            </a:r>
          </a:p>
          <a:p>
            <a:pPr lvl="1"/>
            <a:r>
              <a:rPr lang="en-US" dirty="0" smtClean="0"/>
              <a:t>Study places</a:t>
            </a:r>
          </a:p>
          <a:p>
            <a:pPr lvl="1"/>
            <a:r>
              <a:rPr lang="en-US" dirty="0" smtClean="0"/>
              <a:t>Study pacing</a:t>
            </a:r>
          </a:p>
          <a:p>
            <a:r>
              <a:rPr lang="en-US" dirty="0" smtClean="0"/>
              <a:t>Therefore, our supporting detail must be about one of these three things. </a:t>
            </a:r>
          </a:p>
          <a:p>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Practice question</a:t>
            </a:r>
            <a:endParaRPr lang="en-US" b="1" dirty="0"/>
          </a:p>
        </p:txBody>
      </p:sp>
      <p:sp>
        <p:nvSpPr>
          <p:cNvPr id="3" name="Content Placeholder 2"/>
          <p:cNvSpPr>
            <a:spLocks noGrp="1"/>
          </p:cNvSpPr>
          <p:nvPr>
            <p:ph sz="quarter" idx="1"/>
          </p:nvPr>
        </p:nvSpPr>
        <p:spPr>
          <a:xfrm>
            <a:off x="76200" y="1600200"/>
            <a:ext cx="9067800" cy="5029200"/>
          </a:xfrm>
        </p:spPr>
        <p:txBody>
          <a:bodyPr>
            <a:normAutofit fontScale="92500"/>
          </a:bodyPr>
          <a:lstStyle/>
          <a:p>
            <a:r>
              <a:rPr lang="en-US" b="1" dirty="0" smtClean="0"/>
              <a:t>Read the following paragraph and choose the supporting sentence that best fits the context or flow of the paragraph.</a:t>
            </a:r>
          </a:p>
          <a:p>
            <a:r>
              <a:rPr lang="en-US" dirty="0" smtClean="0"/>
              <a:t>A. Many students enjoy studying with other people, and join study groups or have study partners.</a:t>
            </a:r>
          </a:p>
          <a:p>
            <a:r>
              <a:rPr lang="en-US" dirty="0" smtClean="0"/>
              <a:t>B. Research supports the idea that students who study usually make better grades in school and on exams.</a:t>
            </a:r>
          </a:p>
          <a:p>
            <a:r>
              <a:rPr lang="en-US" dirty="0" smtClean="0"/>
              <a:t>C. Students need a study space that is quiet and away from the distraction of other people, the television, radio, etc.</a:t>
            </a:r>
          </a:p>
          <a:p>
            <a:r>
              <a:rPr lang="en-US" dirty="0" smtClean="0"/>
              <a:t>D. Many parents force their children to have a study time each night when they come home from school.</a:t>
            </a:r>
            <a:endParaRPr lang="en-US" dirty="0"/>
          </a:p>
        </p:txBody>
      </p:sp>
      <p:sp>
        <p:nvSpPr>
          <p:cNvPr id="4" name="TextBox 3"/>
          <p:cNvSpPr txBox="1"/>
          <p:nvPr/>
        </p:nvSpPr>
        <p:spPr>
          <a:xfrm>
            <a:off x="0" y="6477000"/>
            <a:ext cx="9144000" cy="369332"/>
          </a:xfrm>
          <a:prstGeom prst="rect">
            <a:avLst/>
          </a:prstGeom>
          <a:noFill/>
        </p:spPr>
        <p:txBody>
          <a:bodyPr wrap="square" rtlCol="0">
            <a:spAutoFit/>
          </a:bodyPr>
          <a:lstStyle/>
          <a:p>
            <a:r>
              <a:rPr lang="en-US" b="1" dirty="0" smtClean="0">
                <a:solidFill>
                  <a:schemeClr val="tx2"/>
                </a:solidFill>
              </a:rPr>
              <a:t>SPI 0601.3.6 Choose the supporting sentence that best fits the flow of ideas in a paragraph.  </a:t>
            </a:r>
            <a:endParaRPr lang="en-US"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1195</TotalTime>
  <Words>1819</Words>
  <Application>Microsoft Macintosh PowerPoint</Application>
  <PresentationFormat>On-screen Show (4:3)</PresentationFormat>
  <Paragraphs>126</Paragraphs>
  <Slides>19</Slides>
  <Notes>0</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Median</vt:lpstr>
      <vt:lpstr>WRITING WEDNESDAY!</vt:lpstr>
      <vt:lpstr>Today’s “Key Points”</vt:lpstr>
      <vt:lpstr>Key Point One</vt:lpstr>
      <vt:lpstr>Key Point Two</vt:lpstr>
      <vt:lpstr>On TCAP…</vt:lpstr>
      <vt:lpstr>On TCAP…</vt:lpstr>
      <vt:lpstr>Practice question</vt:lpstr>
      <vt:lpstr>Break It Down</vt:lpstr>
      <vt:lpstr>Practice question</vt:lpstr>
      <vt:lpstr>Practice question</vt:lpstr>
      <vt:lpstr>Practice question</vt:lpstr>
      <vt:lpstr>Practice question</vt:lpstr>
      <vt:lpstr>Practice question</vt:lpstr>
      <vt:lpstr>How did we know this?</vt:lpstr>
      <vt:lpstr>This morning’s question…</vt:lpstr>
      <vt:lpstr>This morning’s question…</vt:lpstr>
      <vt:lpstr>This morning’s question…</vt:lpstr>
      <vt:lpstr>How do we know that?</vt:lpstr>
      <vt:lpstr>Independent Practice</vt:lpstr>
    </vt:vector>
  </TitlesOfParts>
  <Company>Power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WEDNESDAY!</dc:title>
  <dc:creator>Meghan Keck</dc:creator>
  <cp:lastModifiedBy>Anne McGuirk</cp:lastModifiedBy>
  <cp:revision>27</cp:revision>
  <dcterms:created xsi:type="dcterms:W3CDTF">2011-03-08T04:17:00Z</dcterms:created>
  <dcterms:modified xsi:type="dcterms:W3CDTF">2011-03-08T04:17:21Z</dcterms:modified>
</cp:coreProperties>
</file>