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73" r:id="rId5"/>
    <p:sldId id="279" r:id="rId6"/>
    <p:sldId id="281" r:id="rId7"/>
    <p:sldId id="286" r:id="rId8"/>
    <p:sldId id="283" r:id="rId9"/>
    <p:sldId id="284" r:id="rId10"/>
    <p:sldId id="289" r:id="rId11"/>
    <p:sldId id="285" r:id="rId12"/>
    <p:sldId id="269" r:id="rId13"/>
    <p:sldId id="270" r:id="rId14"/>
    <p:sldId id="287" r:id="rId15"/>
    <p:sldId id="288" r:id="rId16"/>
    <p:sldId id="271" r:id="rId17"/>
    <p:sldId id="292" r:id="rId18"/>
    <p:sldId id="290" r:id="rId19"/>
    <p:sldId id="272" r:id="rId20"/>
    <p:sldId id="293" r:id="rId21"/>
    <p:sldId id="291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>
            <a:noAutofit/>
          </a:bodyPr>
          <a:lstStyle/>
          <a:p>
            <a:r>
              <a:rPr lang="en-US" sz="9000" b="1" dirty="0" smtClean="0"/>
              <a:t>WRITING WEDNESDAY!</a:t>
            </a:r>
            <a:endParaRPr lang="en-US" sz="9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2"/>
                </a:solidFill>
              </a:rPr>
              <a:t>Week 1	   Writing	     March 2011</a:t>
            </a:r>
            <a:endParaRPr lang="en-US" sz="30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Even if the sentence is set up correctly, the conjunction might not make sense.  </a:t>
            </a:r>
          </a:p>
          <a:p>
            <a:pPr lvl="1"/>
            <a:r>
              <a:rPr lang="en-US" b="1" dirty="0" smtClean="0"/>
              <a:t>Right: I didn’t study, so I got a bad grade on my quiz.</a:t>
            </a:r>
          </a:p>
          <a:p>
            <a:pPr lvl="1"/>
            <a:r>
              <a:rPr lang="en-US" b="1" dirty="0" smtClean="0"/>
              <a:t>Wrong:  I didn’t study, but I got a bad grade on my quiz.</a:t>
            </a:r>
          </a:p>
          <a:p>
            <a:pPr lvl="1">
              <a:buNone/>
            </a:pPr>
            <a:r>
              <a:rPr lang="en-US" sz="1000" b="1" dirty="0" smtClean="0"/>
              <a:t>   </a:t>
            </a:r>
          </a:p>
          <a:p>
            <a:pPr lvl="1"/>
            <a:r>
              <a:rPr lang="en-US" b="1" dirty="0" smtClean="0"/>
              <a:t>Right: Jacob and I went to lunch, and he got a cheeseburger. </a:t>
            </a:r>
          </a:p>
          <a:p>
            <a:pPr lvl="1"/>
            <a:r>
              <a:rPr lang="en-US" b="1" dirty="0" smtClean="0"/>
              <a:t>Wrong: Jacob and I went to lunch, but he got a cheeseburger. </a:t>
            </a:r>
          </a:p>
          <a:p>
            <a:pPr lvl="1"/>
            <a:endParaRPr lang="en-US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Transitions like therefore, as a result, and however  are NOT conjunctions. They CANNOT be used to join sentences.</a:t>
            </a:r>
          </a:p>
          <a:p>
            <a:pPr lvl="1"/>
            <a:r>
              <a:rPr lang="en-US" sz="2800" b="1" dirty="0" smtClean="0"/>
              <a:t>Right: Bobby was cold, so he put on a jacket.</a:t>
            </a:r>
          </a:p>
          <a:p>
            <a:pPr lvl="1"/>
            <a:r>
              <a:rPr lang="en-US" sz="2800" b="1" dirty="0" smtClean="0"/>
              <a:t>Wrong: Bobby was cold, as a result he put on a jacket.</a:t>
            </a:r>
          </a:p>
          <a:p>
            <a:pPr lvl="1"/>
            <a:r>
              <a:rPr lang="en-US" sz="2800" b="1" dirty="0" smtClean="0"/>
              <a:t>Right: I had a cold, yet I went to school anyway.</a:t>
            </a:r>
          </a:p>
          <a:p>
            <a:pPr lvl="1"/>
            <a:r>
              <a:rPr lang="en-US" sz="2800" b="1" dirty="0" smtClean="0"/>
              <a:t>Wrong: I had a cold, however I went to school anyway.</a:t>
            </a:r>
          </a:p>
          <a:p>
            <a:pPr>
              <a:buNone/>
            </a:pPr>
            <a:r>
              <a:rPr lang="en-US" sz="2800" b="1" dirty="0" smtClean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 TCAP…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You will be given a run-on sentence and four choices. You will have to pick the one that joins the sentences correctly.</a:t>
            </a:r>
          </a:p>
          <a:p>
            <a:r>
              <a:rPr lang="en-US" b="1" dirty="0" smtClean="0"/>
              <a:t>Watch out for…</a:t>
            </a:r>
          </a:p>
          <a:p>
            <a:pPr lvl="1"/>
            <a:r>
              <a:rPr lang="en-US" b="1" dirty="0" smtClean="0"/>
              <a:t>Comma splices</a:t>
            </a:r>
          </a:p>
          <a:p>
            <a:pPr lvl="1"/>
            <a:r>
              <a:rPr lang="en-US" b="1" dirty="0" smtClean="0"/>
              <a:t>Transition words incorrectly used as conjunctions</a:t>
            </a:r>
          </a:p>
          <a:p>
            <a:pPr lvl="1"/>
            <a:r>
              <a:rPr lang="en-US" b="1" dirty="0" smtClean="0"/>
              <a:t>Wrong conjunctions for the sentence relationship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We would like to know when our order will arrive the order confirmation number is #BN-439.</a:t>
            </a:r>
          </a:p>
          <a:p>
            <a:pPr>
              <a:buNone/>
            </a:pPr>
            <a:r>
              <a:rPr lang="en-US" sz="1176" b="1" dirty="0" smtClean="0"/>
              <a:t>  </a:t>
            </a:r>
          </a:p>
          <a:p>
            <a:r>
              <a:rPr lang="en-US" b="1" dirty="0" smtClean="0"/>
              <a:t>What is the best way to correct this run-on sentence?</a:t>
            </a:r>
          </a:p>
          <a:p>
            <a:pPr>
              <a:buNone/>
            </a:pPr>
            <a:r>
              <a:rPr lang="en-US" sz="1176" b="1" dirty="0" smtClean="0"/>
              <a:t>  </a:t>
            </a:r>
          </a:p>
          <a:p>
            <a:r>
              <a:rPr lang="en-US" b="1" dirty="0" smtClean="0"/>
              <a:t>A. We would like to know when our order will arrive, the order confirmation number is #BN-439.</a:t>
            </a:r>
          </a:p>
          <a:p>
            <a:r>
              <a:rPr lang="en-US" b="1" dirty="0" smtClean="0"/>
              <a:t>B. We would like to know when our order will arrive; the order confirmation number is #BN-439.</a:t>
            </a:r>
          </a:p>
          <a:p>
            <a:r>
              <a:rPr lang="en-US" b="1" dirty="0" smtClean="0"/>
              <a:t>C. We would like to know when our order will arrive, but the order confirmation number is #BN-439.</a:t>
            </a:r>
          </a:p>
          <a:p>
            <a:r>
              <a:rPr lang="en-US" b="1" dirty="0" smtClean="0"/>
              <a:t>D. We would like to know when our order will arrive; however the order confirmation number is #BN-439.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We would like to know when our order will arrive the order confirmation number is #BN-439.</a:t>
            </a:r>
          </a:p>
          <a:p>
            <a:pPr>
              <a:buNone/>
            </a:pPr>
            <a:r>
              <a:rPr lang="en-US" sz="1176" b="1" dirty="0" smtClean="0"/>
              <a:t>  </a:t>
            </a:r>
          </a:p>
          <a:p>
            <a:r>
              <a:rPr lang="en-US" b="1" dirty="0" smtClean="0"/>
              <a:t>What is the best way to correct this run-on sentence?</a:t>
            </a:r>
          </a:p>
          <a:p>
            <a:pPr>
              <a:buNone/>
            </a:pPr>
            <a:r>
              <a:rPr lang="en-US" sz="1176" b="1" dirty="0" smtClean="0"/>
              <a:t>  </a:t>
            </a:r>
          </a:p>
          <a:p>
            <a:r>
              <a:rPr lang="en-US" b="1" dirty="0" smtClean="0"/>
              <a:t>A. We would like to know when our order will arrive, the order confirmation number is #BN-439.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B. We would like to know when our order will arrive; the order confirmation number is #BN-439.</a:t>
            </a:r>
          </a:p>
          <a:p>
            <a:r>
              <a:rPr lang="en-US" b="1" dirty="0" smtClean="0"/>
              <a:t>C. We would like to know when our order will arrive, but the order confirmation number is #BN-439.</a:t>
            </a:r>
          </a:p>
          <a:p>
            <a:r>
              <a:rPr lang="en-US" b="1" dirty="0" smtClean="0"/>
              <a:t>D. We would like to know when our order will arrive; however the order confirmation number is #BN-439.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88468"/>
          </a:xfrm>
        </p:spPr>
        <p:txBody>
          <a:bodyPr>
            <a:normAutofit fontScale="77500" lnSpcReduction="20000"/>
          </a:bodyPr>
          <a:lstStyle/>
          <a:p>
            <a:r>
              <a:rPr lang="en-US" sz="3097" b="1" dirty="0" smtClean="0"/>
              <a:t>We would like to know when our order will arrive the order confirmation number is #BN-439.</a:t>
            </a:r>
          </a:p>
          <a:p>
            <a:pPr>
              <a:buNone/>
            </a:pPr>
            <a:r>
              <a:rPr lang="en-US" sz="1176" b="1" dirty="0" smtClean="0"/>
              <a:t>  </a:t>
            </a:r>
          </a:p>
          <a:p>
            <a:r>
              <a:rPr lang="en-US" sz="3097" b="1" dirty="0" smtClean="0"/>
              <a:t>What is the best way to correct this run-on sentence?</a:t>
            </a:r>
          </a:p>
          <a:p>
            <a:pPr>
              <a:buNone/>
            </a:pPr>
            <a:r>
              <a:rPr lang="en-US" sz="1176" b="1" dirty="0" smtClean="0"/>
              <a:t>  </a:t>
            </a:r>
          </a:p>
          <a:p>
            <a:r>
              <a:rPr lang="en-US" sz="3097" b="1" dirty="0" smtClean="0"/>
              <a:t>A. We would like to know when our order will arrive, the order confirmation number is #BN-439. </a:t>
            </a:r>
            <a:r>
              <a:rPr lang="en-US" sz="3097" b="1" dirty="0" smtClean="0">
                <a:solidFill>
                  <a:srgbClr val="FF0000"/>
                </a:solidFill>
              </a:rPr>
              <a:t>(comma splice!)</a:t>
            </a:r>
          </a:p>
          <a:p>
            <a:r>
              <a:rPr lang="en-US" sz="3097" b="1" dirty="0" smtClean="0">
                <a:solidFill>
                  <a:srgbClr val="0000FF"/>
                </a:solidFill>
              </a:rPr>
              <a:t>B. We would like to know when our order will arrive; the order confirmation number is #BN-439.</a:t>
            </a:r>
          </a:p>
          <a:p>
            <a:r>
              <a:rPr lang="en-US" sz="3097" b="1" dirty="0" smtClean="0"/>
              <a:t>C. We would like to know when our order will arrive, but the order confirmation number is #BN-439. </a:t>
            </a:r>
            <a:r>
              <a:rPr lang="en-US" sz="3097" b="1" dirty="0" smtClean="0">
                <a:solidFill>
                  <a:srgbClr val="FF0000"/>
                </a:solidFill>
              </a:rPr>
              <a:t>(wrong conjunction!)</a:t>
            </a:r>
            <a:endParaRPr lang="en-US" sz="3097" b="1" dirty="0" smtClean="0"/>
          </a:p>
          <a:p>
            <a:r>
              <a:rPr lang="en-US" sz="3097" b="1" dirty="0" smtClean="0"/>
              <a:t>D. We would like to know when our order will arrive; however the order confirmation number is #BN-439. </a:t>
            </a:r>
            <a:r>
              <a:rPr lang="en-US" sz="3097" b="1" dirty="0" smtClean="0">
                <a:solidFill>
                  <a:srgbClr val="FF0000"/>
                </a:solidFill>
              </a:rPr>
              <a:t>(however doesn’t make sense here!)</a:t>
            </a:r>
            <a:endParaRPr lang="en-US" sz="3097" b="1" dirty="0"/>
          </a:p>
        </p:txBody>
      </p:sp>
      <p:sp>
        <p:nvSpPr>
          <p:cNvPr id="6" name="Rectangle 5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 could not open my locker my sweater was caught in the hinge.</a:t>
            </a:r>
          </a:p>
          <a:p>
            <a:r>
              <a:rPr lang="en-US" b="1" dirty="0" smtClean="0"/>
              <a:t>What is the correct way to revise this run-on sentence?</a:t>
            </a:r>
          </a:p>
          <a:p>
            <a:r>
              <a:rPr lang="en-US" b="1" dirty="0" smtClean="0"/>
              <a:t>A. I could not open my locker because my sweater was caught in the hinge. </a:t>
            </a:r>
          </a:p>
          <a:p>
            <a:r>
              <a:rPr lang="en-US" b="1" dirty="0" smtClean="0"/>
              <a:t>B. I could not open my locker, because my sweater was caught in the hinge. </a:t>
            </a:r>
          </a:p>
          <a:p>
            <a:r>
              <a:rPr lang="en-US" b="1" dirty="0" smtClean="0"/>
              <a:t>C. I could not open my locker, so my sweater was caught in the hinge. </a:t>
            </a:r>
          </a:p>
          <a:p>
            <a:r>
              <a:rPr lang="en-US" b="1" dirty="0" smtClean="0"/>
              <a:t>D. I could not open my locker, my sweater was caught in the hinge.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 could not open my locker my sweater was caught in the hinge.</a:t>
            </a:r>
          </a:p>
          <a:p>
            <a:r>
              <a:rPr lang="en-US" b="1" dirty="0" smtClean="0"/>
              <a:t>What is the correct way to revise this run-on sentence?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A. I could not open my locker because my sweater was caught in the hinge. </a:t>
            </a:r>
          </a:p>
          <a:p>
            <a:r>
              <a:rPr lang="en-US" b="1" dirty="0" smtClean="0"/>
              <a:t>B. I could not open my locker, because my sweater was caught in the hinge. </a:t>
            </a:r>
          </a:p>
          <a:p>
            <a:r>
              <a:rPr lang="en-US" b="1" dirty="0" smtClean="0"/>
              <a:t>C. I could not open my locker, so my sweater was caught in the hinge. </a:t>
            </a:r>
          </a:p>
          <a:p>
            <a:r>
              <a:rPr lang="en-US" b="1" dirty="0" smtClean="0"/>
              <a:t>D. I could not open my locker, my sweater was caught in the hinge.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 could not open my locker my sweater was caught in the hinge.</a:t>
            </a:r>
          </a:p>
          <a:p>
            <a:r>
              <a:rPr lang="en-US" b="1" dirty="0" smtClean="0"/>
              <a:t>What is the correct way to revise this run-on sentence?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A. I could not open my locker because my sweater was caught in the hinge. </a:t>
            </a:r>
          </a:p>
          <a:p>
            <a:r>
              <a:rPr lang="en-US" b="1" dirty="0" smtClean="0"/>
              <a:t>B. I could not open my locker, because my sweater was caught in the hinge. </a:t>
            </a:r>
            <a:r>
              <a:rPr lang="en-US" b="1" dirty="0" smtClean="0">
                <a:solidFill>
                  <a:srgbClr val="FF0000"/>
                </a:solidFill>
              </a:rPr>
              <a:t>(comma unneeded)</a:t>
            </a:r>
            <a:endParaRPr lang="en-US" b="1" dirty="0" smtClean="0"/>
          </a:p>
          <a:p>
            <a:r>
              <a:rPr lang="en-US" b="1" dirty="0" smtClean="0"/>
              <a:t>C. I could not open my locker, so my sweater was caught in the hinge. </a:t>
            </a:r>
            <a:r>
              <a:rPr lang="en-US" b="1" dirty="0" smtClean="0">
                <a:solidFill>
                  <a:srgbClr val="FF0000"/>
                </a:solidFill>
              </a:rPr>
              <a:t>(wrong conjunction for the situation)</a:t>
            </a:r>
            <a:endParaRPr lang="en-US" b="1" dirty="0" smtClean="0"/>
          </a:p>
          <a:p>
            <a:r>
              <a:rPr lang="en-US" b="1" dirty="0" smtClean="0"/>
              <a:t>D. I could not open my locker, my sweater was caught in the hinge. </a:t>
            </a:r>
            <a:r>
              <a:rPr lang="en-US" b="1" dirty="0" smtClean="0">
                <a:solidFill>
                  <a:srgbClr val="FF0000"/>
                </a:solidFill>
              </a:rPr>
              <a:t>(comma splice)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of the Day!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991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Bald Eagle is on the endangered species list scientists are saving it by preserving its habitat. </a:t>
            </a:r>
          </a:p>
          <a:p>
            <a:pPr>
              <a:buNone/>
            </a:pPr>
            <a:r>
              <a:rPr lang="en-US" sz="941" b="1" dirty="0" smtClean="0"/>
              <a:t> </a:t>
            </a:r>
          </a:p>
          <a:p>
            <a:r>
              <a:rPr lang="en-US" b="1" dirty="0" smtClean="0"/>
              <a:t>What is the correct way to rewrite this sentence?</a:t>
            </a:r>
          </a:p>
          <a:p>
            <a:pPr>
              <a:buNone/>
            </a:pPr>
            <a:r>
              <a:rPr lang="en-US" sz="1032" b="1" dirty="0" smtClean="0"/>
              <a:t>  </a:t>
            </a:r>
          </a:p>
          <a:p>
            <a:r>
              <a:rPr lang="en-US" b="1" dirty="0" smtClean="0"/>
              <a:t>A. The Bald Eagle is on the endangered species list; scientists are saving it by preserving its habitat. </a:t>
            </a:r>
          </a:p>
          <a:p>
            <a:r>
              <a:rPr lang="en-US" b="1" dirty="0" smtClean="0"/>
              <a:t>B. The Bald Eagle is on the endangered species list, scientists are saving it by preserving its habitat. </a:t>
            </a:r>
          </a:p>
          <a:p>
            <a:r>
              <a:rPr lang="en-US" b="1" dirty="0" smtClean="0"/>
              <a:t>C. The Bald Eagle is on the endangered species list, as a result scientists are saving it by preserving its habitat. </a:t>
            </a:r>
          </a:p>
          <a:p>
            <a:r>
              <a:rPr lang="en-US" b="1" dirty="0" smtClean="0"/>
              <a:t>D. The Bald Eagle is on the endangered species list, therefore scientists are saving it by preserving its habitat. </a:t>
            </a:r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Today’s “Key Points”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620000" cy="449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Run-on sentences are two sentences incorrectly joined.</a:t>
            </a:r>
          </a:p>
          <a:p>
            <a:r>
              <a:rPr lang="en-US" sz="3600" b="1" dirty="0" smtClean="0"/>
              <a:t>There are 3 ways to correct a run-on sentence:</a:t>
            </a:r>
          </a:p>
          <a:p>
            <a:pPr lvl="1"/>
            <a:r>
              <a:rPr lang="en-US" sz="3300" b="1" dirty="0" smtClean="0"/>
              <a:t> Add an end mark and a capital letter</a:t>
            </a:r>
          </a:p>
          <a:p>
            <a:pPr lvl="1"/>
            <a:r>
              <a:rPr lang="en-US" sz="3300" b="1" dirty="0" smtClean="0"/>
              <a:t> Add a semicolon</a:t>
            </a:r>
          </a:p>
          <a:p>
            <a:pPr lvl="1"/>
            <a:r>
              <a:rPr lang="en-US" sz="3300" b="1" dirty="0" smtClean="0"/>
              <a:t> Add a conjunction</a:t>
            </a:r>
          </a:p>
          <a:p>
            <a:pPr>
              <a:buNone/>
            </a:pPr>
            <a:endParaRPr lang="en-US" sz="3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of the Day!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991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Bald Eagle is on the endangered species list scientists are saving it by preserving its habitat. </a:t>
            </a:r>
          </a:p>
          <a:p>
            <a:pPr>
              <a:buNone/>
            </a:pPr>
            <a:r>
              <a:rPr lang="en-US" sz="941" b="1" dirty="0" smtClean="0"/>
              <a:t> </a:t>
            </a:r>
          </a:p>
          <a:p>
            <a:r>
              <a:rPr lang="en-US" b="1" dirty="0" smtClean="0"/>
              <a:t>What is the correct way to rewrite this sentence?</a:t>
            </a:r>
          </a:p>
          <a:p>
            <a:pPr>
              <a:buNone/>
            </a:pPr>
            <a:r>
              <a:rPr lang="en-US" sz="1032" b="1" dirty="0" smtClean="0"/>
              <a:t> 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A. The Bald Eagle is on the endangered species list; scientists are saving it by preserving its habitat. </a:t>
            </a:r>
          </a:p>
          <a:p>
            <a:r>
              <a:rPr lang="en-US" b="1" dirty="0" smtClean="0"/>
              <a:t>B. The Bald Eagle is on the endangered species list, scientists are saving it by preserving its habitat. </a:t>
            </a:r>
          </a:p>
          <a:p>
            <a:r>
              <a:rPr lang="en-US" b="1" dirty="0" smtClean="0"/>
              <a:t>C. The Bald Eagle is on the endangered species list, as a result scientists are saving it by preserving its habitat. </a:t>
            </a:r>
          </a:p>
          <a:p>
            <a:r>
              <a:rPr lang="en-US" b="1" dirty="0" smtClean="0"/>
              <a:t>D. The Bald Eagle is on the endangered species list, therefore scientists are saving it by preserving its habitat. </a:t>
            </a:r>
          </a:p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of the Day!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8991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Bald Eagle is on the endangered species list scientists are saving it by preserving its habitat. </a:t>
            </a:r>
          </a:p>
          <a:p>
            <a:pPr>
              <a:buNone/>
            </a:pPr>
            <a:r>
              <a:rPr lang="en-US" sz="941" b="1" dirty="0" smtClean="0"/>
              <a:t> </a:t>
            </a:r>
          </a:p>
          <a:p>
            <a:r>
              <a:rPr lang="en-US" b="1" dirty="0" smtClean="0"/>
              <a:t>What is the correct way to rewrite this sentence?</a:t>
            </a:r>
          </a:p>
          <a:p>
            <a:pPr>
              <a:buNone/>
            </a:pPr>
            <a:r>
              <a:rPr lang="en-US" sz="1032" b="1" dirty="0" smtClean="0"/>
              <a:t> 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A. The Bald Eagle is on the endangered species list; scientists are saving it by preserving its habitat. </a:t>
            </a:r>
          </a:p>
          <a:p>
            <a:r>
              <a:rPr lang="en-US" b="1" dirty="0" smtClean="0"/>
              <a:t>B. The Bald Eagle is on the endangered species list, scientists are saving it by preserving its habitat.  </a:t>
            </a:r>
            <a:r>
              <a:rPr lang="en-US" b="1" dirty="0" smtClean="0">
                <a:solidFill>
                  <a:srgbClr val="FF0000"/>
                </a:solidFill>
              </a:rPr>
              <a:t>(comma splice!)</a:t>
            </a:r>
            <a:endParaRPr lang="en-US" b="1" dirty="0" smtClean="0"/>
          </a:p>
          <a:p>
            <a:r>
              <a:rPr lang="en-US" b="1" dirty="0" smtClean="0"/>
              <a:t>C. The Bald Eagle is on the endangered species list, as a result scientists are saving it by preserving its habitat. </a:t>
            </a:r>
            <a:r>
              <a:rPr lang="en-US" b="1" dirty="0" smtClean="0">
                <a:solidFill>
                  <a:srgbClr val="FF0000"/>
                </a:solidFill>
              </a:rPr>
              <a:t>(transition words are not conjunctions!)</a:t>
            </a:r>
            <a:endParaRPr lang="en-US" b="1" dirty="0" smtClean="0"/>
          </a:p>
          <a:p>
            <a:r>
              <a:rPr lang="en-US" b="1" dirty="0" smtClean="0"/>
              <a:t>D. The Bald Eagle is on the endangered species list, therefore scientists are saving it by preserving its habitat. </a:t>
            </a:r>
            <a:r>
              <a:rPr lang="en-US" b="1" dirty="0" smtClean="0">
                <a:solidFill>
                  <a:srgbClr val="FF0000"/>
                </a:solidFill>
              </a:rPr>
              <a:t>(transition words are not conjunctions!)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On paper..</a:t>
            </a:r>
          </a:p>
          <a:p>
            <a:pPr lvl="1"/>
            <a:r>
              <a:rPr lang="en-US" b="1" dirty="0" smtClean="0"/>
              <a:t>Rewrite the run-on sentence in all 3 ways (or 4 if you can use both a coordinating conjunction and a subordinating conjunction)</a:t>
            </a:r>
          </a:p>
          <a:p>
            <a:r>
              <a:rPr lang="en-US" b="1" dirty="0" smtClean="0"/>
              <a:t>Quia.com/profiles/mkeck22</a:t>
            </a:r>
          </a:p>
          <a:p>
            <a:pPr lvl="1"/>
            <a:r>
              <a:rPr lang="en-US" b="1" dirty="0" smtClean="0"/>
              <a:t>Activities</a:t>
            </a:r>
          </a:p>
          <a:p>
            <a:pPr lvl="1"/>
            <a:r>
              <a:rPr lang="en-US" b="1" smtClean="0"/>
              <a:t>Correcting </a:t>
            </a:r>
            <a:r>
              <a:rPr lang="en-US" b="1" dirty="0" smtClean="0"/>
              <a:t>run-ons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One (copy this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4495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Run-on sentences are two sentences incorrectly joined.</a:t>
            </a:r>
          </a:p>
          <a:p>
            <a:pPr lvl="1"/>
            <a:r>
              <a:rPr lang="en-US" sz="2500" b="1" dirty="0" smtClean="0"/>
              <a:t>Sometimes they have nothing between them (fused).</a:t>
            </a:r>
          </a:p>
          <a:p>
            <a:pPr lvl="1"/>
            <a:r>
              <a:rPr lang="en-US" sz="2500" b="1" dirty="0" smtClean="0"/>
              <a:t>Sometimes they have a comma between them. This is still wrong because commas cannot support two complete sentences (comma splice).</a:t>
            </a:r>
          </a:p>
          <a:p>
            <a:endParaRPr lang="en-US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sz="1900" dirty="0">
              <a:solidFill>
                <a:srgbClr val="775F55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4267530"/>
          <a:ext cx="8385048" cy="19808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92524"/>
                <a:gridCol w="4192524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Fused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Comma Splice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My</a:t>
                      </a:r>
                      <a:r>
                        <a:rPr lang="en-US" sz="2000" baseline="0" dirty="0" smtClean="0"/>
                        <a:t> name is </a:t>
                      </a:r>
                      <a:r>
                        <a:rPr lang="en-US" sz="2000" baseline="0" dirty="0" err="1" smtClean="0"/>
                        <a:t>Rhaja</a:t>
                      </a:r>
                      <a:r>
                        <a:rPr lang="en-US" sz="2000" baseline="0" dirty="0" smtClean="0"/>
                        <a:t> I am in 702.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My</a:t>
                      </a:r>
                      <a:r>
                        <a:rPr lang="en-US" sz="2000" baseline="0" dirty="0" smtClean="0"/>
                        <a:t> name is </a:t>
                      </a:r>
                      <a:r>
                        <a:rPr lang="en-US" sz="2000" baseline="0" dirty="0" err="1" smtClean="0"/>
                        <a:t>Rhaja</a:t>
                      </a:r>
                      <a:r>
                        <a:rPr lang="en-US" sz="2000" baseline="0" dirty="0" smtClean="0"/>
                        <a:t>, I am in 702.</a:t>
                      </a:r>
                      <a:endParaRPr lang="en-US" sz="2000" b="0" dirty="0"/>
                    </a:p>
                  </a:txBody>
                  <a:tcPr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</a:t>
                      </a:r>
                      <a:r>
                        <a:rPr lang="en-US" sz="2000" baseline="0" dirty="0" smtClean="0"/>
                        <a:t> went to the beach it was too hot.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We</a:t>
                      </a:r>
                      <a:r>
                        <a:rPr lang="en-US" sz="2000" baseline="0" dirty="0" smtClean="0"/>
                        <a:t> went to the beach, it was too hot.</a:t>
                      </a:r>
                      <a:endParaRPr lang="en-US" sz="2000" b="0" dirty="0"/>
                    </a:p>
                  </a:txBody>
                  <a:tcPr/>
                </a:tc>
              </a:tr>
              <a:tr h="50789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Do you like Cocoa Puffs</a:t>
                      </a:r>
                      <a:r>
                        <a:rPr lang="en-US" sz="2000" b="0" baseline="0" dirty="0" smtClean="0"/>
                        <a:t> I do.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Do you like Cocoa Puffs,</a:t>
                      </a:r>
                      <a:r>
                        <a:rPr lang="en-US" sz="2000" b="0" baseline="0" dirty="0" smtClean="0"/>
                        <a:t> I do.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Point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52600"/>
            <a:ext cx="9144000" cy="4495800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Which sentence is a run-on?</a:t>
            </a:r>
          </a:p>
          <a:p>
            <a:pPr lvl="1"/>
            <a:r>
              <a:rPr lang="en-US" sz="3000" b="1" dirty="0" smtClean="0"/>
              <a:t>A. Although it was cold, we went swimming.</a:t>
            </a:r>
          </a:p>
          <a:p>
            <a:pPr lvl="1"/>
            <a:r>
              <a:rPr lang="en-US" sz="3000" b="1" dirty="0" smtClean="0"/>
              <a:t>B. Yes, I am hungry.</a:t>
            </a:r>
          </a:p>
          <a:p>
            <a:pPr lvl="1"/>
            <a:r>
              <a:rPr lang="en-US" sz="3000" b="1" dirty="0" smtClean="0"/>
              <a:t>C. We went to McDonald’s, it was closed.</a:t>
            </a:r>
          </a:p>
          <a:p>
            <a:pPr lvl="1"/>
            <a:r>
              <a:rPr lang="en-US" sz="3000" b="1" dirty="0" smtClean="0"/>
              <a:t>D. Ms. Keck, my teacher, taught me about run-ons.</a:t>
            </a:r>
          </a:p>
          <a:p>
            <a:pPr lvl="1"/>
            <a:endParaRPr lang="en-US" sz="3000" b="1" dirty="0" smtClean="0"/>
          </a:p>
          <a:p>
            <a:pPr lvl="1"/>
            <a:r>
              <a:rPr lang="en-US" sz="3000" b="1" dirty="0" smtClean="0"/>
              <a:t>Hint: Find two sentences incorrectly joined.</a:t>
            </a: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sz="1900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Point Two (Copy this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There are 3 ways to correct a run-on sentence.</a:t>
            </a:r>
          </a:p>
          <a:p>
            <a:r>
              <a:rPr lang="en-US" sz="2600" b="1" dirty="0" smtClean="0"/>
              <a:t>Run-on: Dave likes chicken, he rarely eats it.</a:t>
            </a:r>
          </a:p>
          <a:p>
            <a:pPr lvl="1"/>
            <a:r>
              <a:rPr lang="en-US" b="1" dirty="0" smtClean="0"/>
              <a:t> Add an end mark and a capital letter</a:t>
            </a:r>
          </a:p>
          <a:p>
            <a:pPr lvl="2"/>
            <a:r>
              <a:rPr lang="en-US" sz="2600" b="1" dirty="0" smtClean="0"/>
              <a:t>Dave likes chicken. He rarely eats it.</a:t>
            </a:r>
          </a:p>
          <a:p>
            <a:pPr lvl="1"/>
            <a:r>
              <a:rPr lang="en-US" b="1" dirty="0" smtClean="0"/>
              <a:t> Add a semicolon</a:t>
            </a:r>
          </a:p>
          <a:p>
            <a:pPr lvl="2"/>
            <a:r>
              <a:rPr lang="en-US" sz="2600" b="1" dirty="0" smtClean="0"/>
              <a:t>Dave likes chicken; he rarely eats it.</a:t>
            </a:r>
          </a:p>
          <a:p>
            <a:pPr lvl="1"/>
            <a:r>
              <a:rPr lang="en-US" b="1" dirty="0" smtClean="0"/>
              <a:t>Add a conjunction</a:t>
            </a:r>
          </a:p>
          <a:p>
            <a:pPr lvl="2"/>
            <a:r>
              <a:rPr lang="en-US" sz="2600" b="1" dirty="0" smtClean="0"/>
              <a:t>Dave likes chicken, but he rarely eats it.</a:t>
            </a:r>
          </a:p>
          <a:p>
            <a:pPr lvl="2">
              <a:buNone/>
            </a:pPr>
            <a:r>
              <a:rPr lang="en-US" sz="1000" b="1" dirty="0" smtClean="0"/>
              <a:t> </a:t>
            </a:r>
          </a:p>
          <a:p>
            <a:pPr lvl="2">
              <a:buNone/>
            </a:pPr>
            <a:r>
              <a:rPr lang="en-US" sz="2200" dirty="0" smtClean="0"/>
              <a:t>Extended note: Here, the last one would be the best because of the contrasting relationship between the 2 clauses.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Things to remember (Copy this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Do not capitalize the word after a semicolon (unless it is a proper noun)</a:t>
            </a:r>
          </a:p>
          <a:p>
            <a:pPr lvl="1"/>
            <a:r>
              <a:rPr lang="en-US" sz="2300" b="1" dirty="0" smtClean="0"/>
              <a:t>Right: Diana is in ballet class; her performance is on Saturday.</a:t>
            </a:r>
          </a:p>
          <a:p>
            <a:pPr lvl="1"/>
            <a:r>
              <a:rPr lang="en-US" sz="2300" b="1" dirty="0" smtClean="0"/>
              <a:t>Right: Diana is in ballet class; Saturday is her performance.</a:t>
            </a:r>
          </a:p>
          <a:p>
            <a:pPr lvl="1"/>
            <a:r>
              <a:rPr lang="en-US" sz="2300" b="1" dirty="0" smtClean="0"/>
              <a:t>Wrong: Diana is in ballet class; Her performance is on Saturday.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The </a:t>
            </a:r>
            <a:r>
              <a:rPr lang="en-US" sz="2800" b="1" dirty="0" smtClean="0"/>
              <a:t>conjunction can be either coordinating (FANBOYS) or subordinating.</a:t>
            </a:r>
          </a:p>
          <a:p>
            <a:endParaRPr lang="en-US" sz="2800" b="1" dirty="0" smtClean="0"/>
          </a:p>
          <a:p>
            <a:pPr lvl="1">
              <a:buNone/>
            </a:pPr>
            <a:endParaRPr lang="en-US" sz="23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819400"/>
          <a:ext cx="6096000" cy="3544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Coordinating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</a:rPr>
                        <a:t> - All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Subordinating - Some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Because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Although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Nor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When/While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But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If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Until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Yet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 marL="110087" marR="110087" marT="55043" marB="5504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After</a:t>
                      </a:r>
                      <a:endParaRPr lang="en-US" sz="22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So</a:t>
                      </a:r>
                      <a:endParaRPr lang="en-US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Before</a:t>
                      </a:r>
                      <a:endParaRPr lang="en-US" sz="22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The </a:t>
            </a:r>
            <a:r>
              <a:rPr lang="en-US" sz="2800" b="1" dirty="0" smtClean="0"/>
              <a:t>conjunction can be either coordinating (FANBOYS) or subordinating.</a:t>
            </a:r>
          </a:p>
          <a:p>
            <a:r>
              <a:rPr lang="en-US" sz="2800" b="1" dirty="0" smtClean="0"/>
              <a:t>Coordinating conjunctions go in compound sentences and must have a comma before them.</a:t>
            </a:r>
          </a:p>
          <a:p>
            <a:pPr lvl="1"/>
            <a:r>
              <a:rPr lang="en-US" sz="2800" b="1" dirty="0" smtClean="0"/>
              <a:t>Right: His parents got him an </a:t>
            </a:r>
            <a:r>
              <a:rPr lang="en-US" sz="2800" b="1" dirty="0" err="1" smtClean="0"/>
              <a:t>xBox</a:t>
            </a:r>
            <a:r>
              <a:rPr lang="en-US" sz="2800" b="1" dirty="0" smtClean="0"/>
              <a:t>, so Kevin was upset.</a:t>
            </a:r>
          </a:p>
          <a:p>
            <a:pPr lvl="1"/>
            <a:r>
              <a:rPr lang="en-US" sz="2800" b="1" dirty="0" smtClean="0"/>
              <a:t>Wrong: His parents got him an </a:t>
            </a:r>
            <a:r>
              <a:rPr lang="en-US" sz="2800" b="1" dirty="0" err="1" smtClean="0"/>
              <a:t>xBox</a:t>
            </a:r>
            <a:r>
              <a:rPr lang="en-US" sz="2800" b="1" dirty="0" smtClean="0"/>
              <a:t> so Kevin was upset.</a:t>
            </a:r>
          </a:p>
          <a:p>
            <a:pPr lvl="1">
              <a:buNone/>
            </a:pPr>
            <a:endParaRPr lang="en-US" sz="23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 conjunction can be either coordinating (FANBOYS) or subordinating. </a:t>
            </a:r>
          </a:p>
          <a:p>
            <a:pPr>
              <a:buNone/>
            </a:pPr>
            <a:r>
              <a:rPr lang="en-US" sz="1000" b="1" dirty="0" smtClean="0"/>
              <a:t>  </a:t>
            </a:r>
          </a:p>
          <a:p>
            <a:r>
              <a:rPr lang="en-US" sz="2400" b="1" dirty="0" smtClean="0"/>
              <a:t>Subordinating conjunctions go in complex sentences. You only need a comma between the clauses if the dependent clause comes first.</a:t>
            </a:r>
          </a:p>
          <a:p>
            <a:pPr>
              <a:buNone/>
            </a:pPr>
            <a:r>
              <a:rPr lang="en-US" sz="1000" b="1" dirty="0" smtClean="0"/>
              <a:t>  </a:t>
            </a:r>
          </a:p>
          <a:p>
            <a:pPr lvl="1"/>
            <a:r>
              <a:rPr lang="en-US" sz="2400" b="1" dirty="0" smtClean="0"/>
              <a:t>Right: Because his parents got him an </a:t>
            </a:r>
            <a:r>
              <a:rPr lang="en-US" sz="2400" b="1" dirty="0" err="1" smtClean="0"/>
              <a:t>xBox</a:t>
            </a:r>
            <a:r>
              <a:rPr lang="en-US" sz="2400" b="1" dirty="0" smtClean="0"/>
              <a:t>, Kevin was upset.</a:t>
            </a:r>
          </a:p>
          <a:p>
            <a:pPr lvl="1"/>
            <a:r>
              <a:rPr lang="en-US" sz="2400" b="1" dirty="0" smtClean="0"/>
              <a:t>Wrong: Because his parents got him an </a:t>
            </a:r>
            <a:r>
              <a:rPr lang="en-US" sz="2400" b="1" dirty="0" err="1" smtClean="0"/>
              <a:t>xBox</a:t>
            </a:r>
            <a:r>
              <a:rPr lang="en-US" sz="2400" b="1" dirty="0" smtClean="0"/>
              <a:t> Kevin was upset.</a:t>
            </a:r>
          </a:p>
          <a:p>
            <a:pPr lvl="1">
              <a:buNone/>
            </a:pPr>
            <a:r>
              <a:rPr lang="en-US" sz="1000" b="1" dirty="0" smtClean="0"/>
              <a:t>  </a:t>
            </a:r>
          </a:p>
          <a:p>
            <a:pPr lvl="1"/>
            <a:r>
              <a:rPr lang="en-US" sz="2400" b="1" dirty="0" smtClean="0"/>
              <a:t>Right: Kevin was upset because his parents got him an </a:t>
            </a:r>
            <a:r>
              <a:rPr lang="en-US" sz="2400" b="1" dirty="0" err="1" smtClean="0"/>
              <a:t>xBox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400" b="1" dirty="0" smtClean="0"/>
              <a:t>Wrong: Kevin was upset, because his parents got him an </a:t>
            </a:r>
            <a:r>
              <a:rPr lang="en-US" sz="2400" b="1" dirty="0" err="1" smtClean="0"/>
              <a:t>xBox</a:t>
            </a:r>
            <a:r>
              <a:rPr lang="en-US" sz="2400" b="1" dirty="0" smtClean="0"/>
              <a:t>.</a:t>
            </a:r>
          </a:p>
          <a:p>
            <a:pPr lvl="1"/>
            <a:endParaRPr lang="en-US" sz="2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75F55"/>
                </a:solidFill>
              </a:rPr>
              <a:t>SPI 0601.1.8	Select the most appropriate method to correct a run-on sentence.</a:t>
            </a:r>
            <a:endParaRPr lang="en-US" dirty="0">
              <a:solidFill>
                <a:srgbClr val="775F5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1387</TotalTime>
  <Words>2287</Words>
  <Application>Microsoft Macintosh PowerPoint</Application>
  <PresentationFormat>On-screen Show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WRITING WEDNESDAY!</vt:lpstr>
      <vt:lpstr>Today’s “Key Points”</vt:lpstr>
      <vt:lpstr>Key Point One (copy this slide)</vt:lpstr>
      <vt:lpstr>Key Point One</vt:lpstr>
      <vt:lpstr>Key Point Two (Copy this slide)</vt:lpstr>
      <vt:lpstr>Things to remember (Copy this slide)</vt:lpstr>
      <vt:lpstr>Things to remember</vt:lpstr>
      <vt:lpstr>Things to remember</vt:lpstr>
      <vt:lpstr>Things to remember</vt:lpstr>
      <vt:lpstr>Things to remember</vt:lpstr>
      <vt:lpstr>Things to remember</vt:lpstr>
      <vt:lpstr>On TCAP…</vt:lpstr>
      <vt:lpstr>Practice question</vt:lpstr>
      <vt:lpstr>Practice question</vt:lpstr>
      <vt:lpstr>Practice question</vt:lpstr>
      <vt:lpstr>Practice question</vt:lpstr>
      <vt:lpstr>Practice question</vt:lpstr>
      <vt:lpstr>Practice question</vt:lpstr>
      <vt:lpstr>Question of the Day!</vt:lpstr>
      <vt:lpstr>Question of the Day!</vt:lpstr>
      <vt:lpstr>Question of the Day!</vt:lpstr>
      <vt:lpstr>Independent Practice</vt:lpstr>
    </vt:vector>
  </TitlesOfParts>
  <Company>Power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WEDNESDAY!</dc:title>
  <dc:creator>Meghan Keck</dc:creator>
  <cp:lastModifiedBy>Anne McGuirk</cp:lastModifiedBy>
  <cp:revision>23</cp:revision>
  <dcterms:created xsi:type="dcterms:W3CDTF">2011-03-02T03:01:25Z</dcterms:created>
  <dcterms:modified xsi:type="dcterms:W3CDTF">2011-03-02T03:02:21Z</dcterms:modified>
</cp:coreProperties>
</file>