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69" r:id="rId3"/>
    <p:sldId id="258" r:id="rId4"/>
    <p:sldId id="257" r:id="rId5"/>
    <p:sldId id="259" r:id="rId6"/>
    <p:sldId id="260" r:id="rId7"/>
    <p:sldId id="261" r:id="rId8"/>
    <p:sldId id="263" r:id="rId9"/>
    <p:sldId id="265" r:id="rId10"/>
    <p:sldId id="266" r:id="rId11"/>
    <p:sldId id="267" r:id="rId12"/>
    <p:sldId id="262" r:id="rId13"/>
    <p:sldId id="264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10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9948" y="609600"/>
            <a:ext cx="5404104" cy="3282696"/>
          </a:xfrm>
          <a:prstGeom prst="roundRect">
            <a:avLst>
              <a:gd name="adj" fmla="val 10522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vert="horz" lIns="91440" tIns="182880" rIns="91440" bIns="18288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342900" indent="-342900" algn="ctr" defTabSz="914400" rtl="0" eaLnBrk="1" latinLnBrk="0" hangingPunct="1">
              <a:lnSpc>
                <a:spcPts val="5200"/>
              </a:lnSpc>
              <a:spcBef>
                <a:spcPts val="2000"/>
              </a:spcBef>
              <a:buSzPct val="80000"/>
              <a:buFont typeface="Wingdings" pitchFamily="2" charset="2"/>
              <a:buNone/>
              <a:defRPr sz="5400" b="1" kern="1200" baseline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91000"/>
            <a:ext cx="5029200" cy="1447800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F5AC-9972-6743-BA17-8CCF5CD8D053}" type="datetimeFigureOut">
              <a:rPr lang="en-US" smtClean="0"/>
              <a:pPr/>
              <a:t>11/7/10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D130-6089-254B-8216-369498B7F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F5AC-9972-6743-BA17-8CCF5CD8D053}" type="datetimeFigureOut">
              <a:rPr lang="en-US" smtClean="0"/>
              <a:pPr/>
              <a:t>11/7/10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D130-6089-254B-8216-369498B7FD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807293" cy="968189"/>
          </a:xfr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b="1" kern="1200" baseline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807293" cy="3585882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>
              <a:lnSpc>
                <a:spcPct val="110000"/>
              </a:lnSpc>
              <a:buNone/>
              <a:defRPr sz="20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00600" y="671514"/>
            <a:ext cx="3810000" cy="4599734"/>
          </a:xfrm>
          <a:prstGeom prst="roundRect">
            <a:avLst>
              <a:gd name="adj" fmla="val 439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>
            <a:noAutofit/>
            <a:scene3d>
              <a:camera prst="orthographicFront"/>
              <a:lightRig rig="chilly" dir="t"/>
            </a:scene3d>
            <a:sp3d extrusionH="6350">
              <a:bevelT w="19050" h="12700" prst="softRound"/>
              <a:extrusionClr>
                <a:schemeClr val="bg1"/>
              </a:extrusionClr>
            </a:sp3d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24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innerShdw blurRad="63500" dist="25400" dir="10800000">
                    <a:schemeClr val="bg1">
                      <a:alpha val="50000"/>
                    </a:scheme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30306"/>
            <a:ext cx="5484813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1747839"/>
            <a:ext cx="7823200" cy="4316411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F5AC-9972-6743-BA17-8CCF5CD8D053}" type="datetimeFigureOut">
              <a:rPr lang="en-US" smtClean="0"/>
              <a:pPr/>
              <a:t>11/7/10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D130-6089-254B-8216-369498B7F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2082" y="389966"/>
            <a:ext cx="1524000" cy="5736198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399" y="644525"/>
            <a:ext cx="6399213" cy="5419726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F5AC-9972-6743-BA17-8CCF5CD8D053}" type="datetimeFigureOut">
              <a:rPr lang="en-US" smtClean="0"/>
              <a:pPr/>
              <a:t>11/7/10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D130-6089-254B-8216-369498B7F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F5AC-9972-6743-BA17-8CCF5CD8D053}" type="datetimeFigureOut">
              <a:rPr lang="en-US" smtClean="0"/>
              <a:pPr/>
              <a:t>11/7/10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D130-6089-254B-8216-369498B7F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81187" y="631824"/>
            <a:ext cx="5407025" cy="3281363"/>
          </a:xfrm>
          <a:prstGeom prst="roundRect">
            <a:avLst>
              <a:gd name="adj" fmla="val 888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4495800"/>
            <a:ext cx="7827264" cy="1219200"/>
          </a:xfrm>
        </p:spPr>
        <p:txBody>
          <a:bodyPr anchor="b" anchorCtr="0">
            <a:noAutofit/>
          </a:bodyPr>
          <a:lstStyle>
            <a:lvl1pPr>
              <a:lnSpc>
                <a:spcPts val="5200"/>
              </a:lnSpc>
              <a:defRPr sz="48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5715000"/>
            <a:ext cx="7827264" cy="501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21132"/>
            <a:ext cx="2133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054F5AC-9972-6743-BA17-8CCF5CD8D053}" type="datetimeFigureOut">
              <a:rPr lang="en-US" smtClean="0"/>
              <a:pPr/>
              <a:t>11/7/10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12541"/>
            <a:ext cx="2895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12541"/>
            <a:ext cx="2133600" cy="300318"/>
          </a:xfrm>
        </p:spPr>
        <p:txBody>
          <a:bodyPr/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B9D130-6089-254B-8216-369498B7F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2424953"/>
            <a:ext cx="7823200" cy="1474788"/>
          </a:xfrm>
        </p:spPr>
        <p:txBody>
          <a:bodyPr anchor="b" anchorCtr="0"/>
          <a:lstStyle>
            <a:lvl1pPr algn="ctr">
              <a:defRPr sz="4800" b="1" cap="none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100" y="3913188"/>
            <a:ext cx="7823200" cy="5546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F5AC-9972-6743-BA17-8CCF5CD8D053}" type="datetimeFigureOut">
              <a:rPr lang="en-US" smtClean="0"/>
              <a:pPr/>
              <a:t>11/7/10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D130-6089-254B-8216-369498B7F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47838"/>
            <a:ext cx="3563470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747838"/>
            <a:ext cx="3565526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F5AC-9972-6743-BA17-8CCF5CD8D053}" type="datetimeFigureOut">
              <a:rPr lang="en-US" smtClean="0"/>
              <a:pPr/>
              <a:t>11/7/10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D130-6089-254B-8216-369498B7F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8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398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71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71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F5AC-9972-6743-BA17-8CCF5CD8D053}" type="datetimeFigureOut">
              <a:rPr lang="en-US" smtClean="0"/>
              <a:pPr/>
              <a:t>11/7/10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D130-6089-254B-8216-369498B7F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F5AC-9972-6743-BA17-8CCF5CD8D053}" type="datetimeFigureOut">
              <a:rPr lang="en-US" smtClean="0"/>
              <a:pPr/>
              <a:t>11/7/10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D130-6089-254B-8216-369498B7F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F5AC-9972-6743-BA17-8CCF5CD8D053}" type="datetimeFigureOut">
              <a:rPr lang="en-US" smtClean="0"/>
              <a:pPr/>
              <a:t>11/7/10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D130-6089-254B-8216-369498B7F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794760" cy="968189"/>
          </a:xfrm>
        </p:spPr>
        <p:txBody>
          <a:bodyPr anchor="b"/>
          <a:lstStyle>
            <a:lvl1pPr algn="l">
              <a:lnSpc>
                <a:spcPts val="4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58906"/>
            <a:ext cx="3794760" cy="5405719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>
                <a:effectLst/>
              </a:defRPr>
            </a:lvl1pPr>
            <a:lvl2pPr>
              <a:spcBef>
                <a:spcPts val="2000"/>
              </a:spcBef>
              <a:defRPr sz="2000">
                <a:effectLst/>
              </a:defRPr>
            </a:lvl2pPr>
            <a:lvl3pPr>
              <a:spcBef>
                <a:spcPts val="2000"/>
              </a:spcBef>
              <a:defRPr sz="1800">
                <a:effectLst/>
              </a:defRPr>
            </a:lvl3pPr>
            <a:lvl4pPr>
              <a:spcBef>
                <a:spcPts val="2000"/>
              </a:spcBef>
              <a:defRPr sz="1800">
                <a:effectLst/>
              </a:defRPr>
            </a:lvl4pPr>
            <a:lvl5pPr>
              <a:spcBef>
                <a:spcPts val="2000"/>
              </a:spcBef>
              <a:defRPr sz="1800"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794760" cy="38144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F5AC-9972-6743-BA17-8CCF5CD8D053}" type="datetimeFigureOut">
              <a:rPr lang="en-US" smtClean="0"/>
              <a:pPr/>
              <a:t>11/7/10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D130-6089-254B-8216-369498B7F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3613" cy="1264024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ctr">
            <a:noAutofit/>
            <a:sp3d extrusionH="12700">
              <a:extrusionClr>
                <a:schemeClr val="bg1"/>
              </a:extrusionClr>
            </a:sp3d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47838"/>
            <a:ext cx="7313613" cy="430333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054F5AC-9972-6743-BA17-8CCF5CD8D053}" type="datetimeFigureOut">
              <a:rPr lang="en-US" smtClean="0"/>
              <a:pPr/>
              <a:t>11/7/10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25988"/>
            <a:ext cx="2895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EB9D130-6089-254B-8216-369498B7F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600"/>
        </a:lnSpc>
        <a:spcBef>
          <a:spcPct val="0"/>
        </a:spcBef>
        <a:buNone/>
        <a:defRPr sz="5400" b="1" kern="1200" baseline="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SzPct val="80000"/>
        <a:buFont typeface="Wingdings" pitchFamily="2" charset="2"/>
        <a:buChar char="l"/>
        <a:defRPr sz="24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2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0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 (5 minutes)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7286" y="1492625"/>
            <a:ext cx="8436428" cy="5038804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3400" b="1" i="1" dirty="0" smtClean="0"/>
              <a:t>Come in silently and get out a new sheet of paper for this week’s catalysts:</a:t>
            </a:r>
          </a:p>
          <a:p>
            <a:pPr marL="457200" indent="-457200">
              <a:buAutoNum type="arabicParenBoth"/>
            </a:pPr>
            <a:r>
              <a:rPr lang="en-US" sz="3400" dirty="0" smtClean="0"/>
              <a:t>What is electrical energy?</a:t>
            </a:r>
          </a:p>
          <a:p>
            <a:pPr marL="457200" indent="-457200">
              <a:buAutoNum type="arabicParenBoth"/>
            </a:pPr>
            <a:r>
              <a:rPr lang="en-US" sz="3400" dirty="0" smtClean="0"/>
              <a:t>Through what kinds of things have we learned that electrical energy can flow?</a:t>
            </a:r>
          </a:p>
          <a:p>
            <a:pPr marL="457200" indent="-457200">
              <a:buAutoNum type="arabicParenBoth"/>
            </a:pPr>
            <a:r>
              <a:rPr lang="en-US" sz="3400" dirty="0" smtClean="0"/>
              <a:t>Name some things that you know require electrical energy to run. List the parts of these items that help to make them work.</a:t>
            </a: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442856"/>
            <a:ext cx="7313613" cy="997858"/>
          </a:xfrm>
        </p:spPr>
        <p:txBody>
          <a:bodyPr/>
          <a:lstStyle/>
          <a:p>
            <a:r>
              <a:rPr lang="en-US" b="1" dirty="0" smtClean="0"/>
              <a:t>Photocells use the sun’s light (solar energy) to generate electrical energy for an electric circuit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839" y="1241703"/>
            <a:ext cx="2412825" cy="4201153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3848110" y="1454709"/>
            <a:ext cx="1232154" cy="497949"/>
          </a:xfrm>
          <a:prstGeom prst="fram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5080264" y="1454709"/>
            <a:ext cx="1194240" cy="497949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generator at a power plant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7428" y="3537856"/>
            <a:ext cx="3755571" cy="2993573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Every time you plug something into an outlet, chances are that the electricity was generated at a coal-powered power plant!</a:t>
            </a:r>
            <a:endParaRPr lang="en-US" sz="2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1" y="1618875"/>
            <a:ext cx="4445000" cy="4432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301" y="1582589"/>
            <a:ext cx="1462631" cy="1978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1"/>
            <a:ext cx="9144000" cy="1264024"/>
          </a:xfrm>
        </p:spPr>
        <p:txBody>
          <a:bodyPr/>
          <a:lstStyle/>
          <a:p>
            <a:r>
              <a:rPr lang="en-US" dirty="0" smtClean="0"/>
              <a:t>A Switch to Control a Circuit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86" y="1492625"/>
            <a:ext cx="8109857" cy="536537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switch is used to open and close a circuit </a:t>
            </a:r>
          </a:p>
          <a:p>
            <a:r>
              <a:rPr lang="en-US" sz="2800" dirty="0" smtClean="0"/>
              <a:t>For charges to flow through a circuit, the switch must be closed, or turned “on”</a:t>
            </a:r>
          </a:p>
          <a:p>
            <a:r>
              <a:rPr lang="en-US" sz="2800" dirty="0" smtClean="0"/>
              <a:t>When the switch is open, or “off,” the loop of the circuit is broken.</a:t>
            </a:r>
          </a:p>
          <a:p>
            <a:r>
              <a:rPr lang="en-US" sz="2800" dirty="0" smtClean="0"/>
              <a:t>Charges cannot flow through a broken circuit.</a:t>
            </a:r>
          </a:p>
          <a:p>
            <a:r>
              <a:rPr lang="en-US" sz="2800" dirty="0" smtClean="0"/>
              <a:t>Light switches, power buttons, and even keys on calculators can open and close circuits.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86" y="228601"/>
            <a:ext cx="8853714" cy="1264024"/>
          </a:xfrm>
        </p:spPr>
        <p:txBody>
          <a:bodyPr/>
          <a:lstStyle/>
          <a:p>
            <a:r>
              <a:rPr lang="en-US" dirty="0" smtClean="0"/>
              <a:t>Examples of Electric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144" y="1492625"/>
            <a:ext cx="8200570" cy="485737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Using the worksheet on the back of your Cornell notes, work with a partner to identify the three basic parts of the circuit.</a:t>
            </a:r>
          </a:p>
          <a:p>
            <a:pPr lvl="1"/>
            <a:r>
              <a:rPr lang="en-US" sz="2800" dirty="0" smtClean="0"/>
              <a:t>Where is the energy source?  </a:t>
            </a:r>
          </a:p>
          <a:p>
            <a:pPr lvl="1"/>
            <a:r>
              <a:rPr lang="en-US" sz="2800" dirty="0" smtClean="0"/>
              <a:t>Where are the wires through which the electric current flows?</a:t>
            </a:r>
          </a:p>
          <a:p>
            <a:pPr lvl="1"/>
            <a:r>
              <a:rPr lang="en-US" sz="2800" dirty="0" smtClean="0"/>
              <a:t>Where is the load?</a:t>
            </a:r>
          </a:p>
          <a:p>
            <a:pPr lvl="1"/>
            <a:r>
              <a:rPr lang="en-US" sz="2800" dirty="0" smtClean="0"/>
              <a:t>Into what kind of energy does the load change the electrical energy?</a:t>
            </a:r>
          </a:p>
          <a:p>
            <a:pPr lvl="1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tonight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92625"/>
            <a:ext cx="7313613" cy="4303338"/>
          </a:xfrm>
        </p:spPr>
        <p:txBody>
          <a:bodyPr>
            <a:noAutofit/>
          </a:bodyPr>
          <a:lstStyle/>
          <a:p>
            <a:r>
              <a:rPr lang="en-US" sz="3300" b="1" dirty="0" smtClean="0"/>
              <a:t>Read the lesson first.</a:t>
            </a:r>
          </a:p>
          <a:p>
            <a:r>
              <a:rPr lang="en-US" sz="3300" b="1" dirty="0" smtClean="0"/>
              <a:t>Answer the first three questions on your own sheet of paper after reading the first page.</a:t>
            </a:r>
          </a:p>
          <a:p>
            <a:r>
              <a:rPr lang="en-US" sz="3300" b="1" dirty="0" smtClean="0"/>
              <a:t>Answer the last three questions on your own sheet of paper after reading the back of the lesson.</a:t>
            </a:r>
          </a:p>
          <a:p>
            <a:r>
              <a:rPr lang="en-US" sz="3300" b="1" dirty="0" smtClean="0"/>
              <a:t>Answer all questions in complete sentences.</a:t>
            </a:r>
          </a:p>
          <a:p>
            <a:endParaRPr lang="en-US" sz="33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58706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sz="3000" b="1" dirty="0" smtClean="0">
                <a:ea typeface="+mn-ea"/>
                <a:cs typeface="+mn-cs"/>
              </a:rPr>
              <a:t>Put together</a:t>
            </a:r>
            <a:r>
              <a:rPr lang="en-US" sz="3000" b="1" dirty="0" smtClean="0">
                <a:ea typeface="+mn-ea"/>
                <a:cs typeface="+mn-cs"/>
              </a:rPr>
              <a:t> last week’s </a:t>
            </a:r>
            <a:r>
              <a:rPr lang="en-US" sz="3000" b="1" dirty="0" smtClean="0">
                <a:ea typeface="+mn-ea"/>
                <a:cs typeface="+mn-cs"/>
              </a:rPr>
              <a:t>catalyst for collection!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sz="3000" b="1" dirty="0" smtClean="0">
                <a:ea typeface="+mn-ea"/>
                <a:cs typeface="+mn-cs"/>
              </a:rPr>
              <a:t>Empty out the right side of your folder and organize the papers into your binder!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sz="3000" b="1" dirty="0" smtClean="0">
                <a:ea typeface="+mn-ea"/>
                <a:cs typeface="+mn-cs"/>
              </a:rPr>
              <a:t>Homework </a:t>
            </a:r>
            <a:r>
              <a:rPr lang="en-US" sz="3000" b="1" dirty="0" smtClean="0">
                <a:ea typeface="+mn-ea"/>
                <a:cs typeface="+mn-cs"/>
              </a:rPr>
              <a:t>from last </a:t>
            </a:r>
            <a:r>
              <a:rPr lang="en-US" sz="3000" b="1" dirty="0" smtClean="0">
                <a:ea typeface="+mn-ea"/>
                <a:cs typeface="+mn-cs"/>
              </a:rPr>
              <a:t>Monday and</a:t>
            </a:r>
            <a:r>
              <a:rPr lang="en-US" sz="3000" b="1" dirty="0" smtClean="0">
                <a:ea typeface="+mn-ea"/>
                <a:cs typeface="+mn-cs"/>
              </a:rPr>
              <a:t> Wednesday Night</a:t>
            </a:r>
            <a:r>
              <a:rPr lang="en-US" sz="3000" b="1" dirty="0" smtClean="0">
                <a:ea typeface="+mn-ea"/>
                <a:cs typeface="+mn-cs"/>
              </a:rPr>
              <a:t>: Homework Section of your binder!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sz="3000" b="1" dirty="0" smtClean="0">
                <a:ea typeface="+mn-ea"/>
                <a:cs typeface="+mn-cs"/>
              </a:rPr>
              <a:t>Make sure </a:t>
            </a:r>
            <a:r>
              <a:rPr lang="en-US" sz="3000" b="1" dirty="0" smtClean="0">
                <a:ea typeface="+mn-ea"/>
                <a:cs typeface="+mn-cs"/>
              </a:rPr>
              <a:t>you have all 55 </a:t>
            </a:r>
            <a:r>
              <a:rPr lang="en-US" sz="3000" b="1" dirty="0" err="1" smtClean="0">
                <a:ea typeface="+mn-ea"/>
                <a:cs typeface="+mn-cs"/>
              </a:rPr>
              <a:t>notecards</a:t>
            </a:r>
            <a:r>
              <a:rPr lang="en-US" sz="3000" b="1" dirty="0" smtClean="0">
                <a:ea typeface="+mn-ea"/>
                <a:cs typeface="+mn-cs"/>
              </a:rPr>
              <a:t> on </a:t>
            </a:r>
            <a:r>
              <a:rPr lang="en-US" sz="3000" b="1" dirty="0" smtClean="0"/>
              <a:t>your </a:t>
            </a:r>
            <a:r>
              <a:rPr lang="en-US" sz="3000" b="1" dirty="0" err="1" smtClean="0"/>
              <a:t>vocab</a:t>
            </a:r>
            <a:r>
              <a:rPr lang="en-US" sz="3000" b="1" dirty="0" smtClean="0"/>
              <a:t> ring!</a:t>
            </a:r>
          </a:p>
          <a:p>
            <a:pPr lvl="1">
              <a:defRPr/>
            </a:pPr>
            <a:r>
              <a:rPr lang="en-US" sz="3000" b="1" dirty="0" smtClean="0">
                <a:ea typeface="+mn-ea"/>
                <a:cs typeface="+mn-cs"/>
              </a:rPr>
              <a:t>11 from Scientific Investigation</a:t>
            </a:r>
          </a:p>
          <a:p>
            <a:pPr lvl="1">
              <a:defRPr/>
            </a:pPr>
            <a:r>
              <a:rPr lang="en-US" sz="3000" b="1" dirty="0" smtClean="0"/>
              <a:t>29 from Ecology</a:t>
            </a:r>
          </a:p>
          <a:p>
            <a:pPr lvl="1">
              <a:defRPr/>
            </a:pPr>
            <a:r>
              <a:rPr lang="en-US" sz="3000" b="1" dirty="0" smtClean="0">
                <a:ea typeface="+mn-ea"/>
                <a:cs typeface="+mn-cs"/>
              </a:rPr>
              <a:t>15 from Energy</a:t>
            </a:r>
            <a:endParaRPr lang="en-US" sz="3000" b="1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sz="3000" b="1" dirty="0" smtClean="0">
                <a:ea typeface="+mn-ea"/>
                <a:cs typeface="+mn-cs"/>
              </a:rPr>
              <a:t>Nothing should be in the pockets of your folder or binder!</a:t>
            </a:r>
            <a:endParaRPr lang="en-US" sz="3000" b="1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3: Electricity!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399" y="1492626"/>
          <a:ext cx="7313614" cy="4948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6807"/>
                <a:gridCol w="3656807"/>
              </a:tblGrid>
              <a:tr h="80091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Week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Topic learned</a:t>
                      </a:r>
                      <a:endParaRPr lang="en-US" sz="2400" dirty="0"/>
                    </a:p>
                  </a:txBody>
                  <a:tcPr/>
                </a:tc>
              </a:tr>
              <a:tr h="138239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Week 1</a:t>
                      </a:r>
                    </a:p>
                    <a:p>
                      <a:r>
                        <a:rPr lang="en-US" sz="2400" dirty="0" smtClean="0"/>
                        <a:t>November</a:t>
                      </a:r>
                      <a:r>
                        <a:rPr lang="en-US" sz="2400" dirty="0" smtClean="0"/>
                        <a:t> 8-12</a:t>
                      </a:r>
                      <a:r>
                        <a:rPr lang="en-US" sz="2400" baseline="30000" dirty="0" smtClean="0"/>
                        <a:t>th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Parts Electric Circuits</a:t>
                      </a:r>
                    </a:p>
                    <a:p>
                      <a:r>
                        <a:rPr lang="en-US" sz="2400" dirty="0" smtClean="0"/>
                        <a:t>Types of Electric Circuits</a:t>
                      </a:r>
                      <a:endParaRPr lang="en-US" sz="2400" dirty="0"/>
                    </a:p>
                  </a:txBody>
                  <a:tcPr/>
                </a:tc>
              </a:tr>
              <a:tr h="138239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Week 2 </a:t>
                      </a:r>
                    </a:p>
                    <a:p>
                      <a:r>
                        <a:rPr lang="en-US" sz="2400" dirty="0" smtClean="0"/>
                        <a:t>November </a:t>
                      </a:r>
                      <a:r>
                        <a:rPr lang="en-US" sz="2400" dirty="0" smtClean="0"/>
                        <a:t>15-19</a:t>
                      </a:r>
                      <a:r>
                        <a:rPr lang="en-US" sz="2400" baseline="30000" dirty="0" smtClean="0"/>
                        <a:t>th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Conductivity</a:t>
                      </a:r>
                    </a:p>
                    <a:p>
                      <a:r>
                        <a:rPr lang="en-US" sz="2400" dirty="0" smtClean="0"/>
                        <a:t>Insulators</a:t>
                      </a:r>
                      <a:r>
                        <a:rPr lang="en-US" sz="2400" baseline="0" dirty="0" smtClean="0"/>
                        <a:t> versus Conductors</a:t>
                      </a:r>
                      <a:endParaRPr lang="en-US" sz="2400" dirty="0"/>
                    </a:p>
                  </a:txBody>
                  <a:tcPr/>
                </a:tc>
              </a:tr>
              <a:tr h="138239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Week 3</a:t>
                      </a:r>
                    </a:p>
                    <a:p>
                      <a:r>
                        <a:rPr lang="en-US" sz="2400" dirty="0" smtClean="0"/>
                        <a:t>November </a:t>
                      </a:r>
                      <a:r>
                        <a:rPr lang="en-US" sz="2400" dirty="0" smtClean="0"/>
                        <a:t>22</a:t>
                      </a:r>
                      <a:r>
                        <a:rPr lang="en-US" sz="2400" baseline="30000" dirty="0" smtClean="0"/>
                        <a:t>nd</a:t>
                      </a:r>
                      <a:r>
                        <a:rPr lang="en-US" sz="2400" baseline="0" dirty="0" smtClean="0"/>
                        <a:t>  </a:t>
                      </a:r>
                      <a:r>
                        <a:rPr lang="en-US" sz="2400" baseline="0" dirty="0" smtClean="0"/>
                        <a:t>&amp; </a:t>
                      </a:r>
                      <a:r>
                        <a:rPr lang="en-US" sz="2400" baseline="0" dirty="0" smtClean="0"/>
                        <a:t>23</a:t>
                      </a:r>
                      <a:r>
                        <a:rPr lang="en-US" sz="2400" baseline="30000" dirty="0" smtClean="0"/>
                        <a:t>rd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Monday,</a:t>
                      </a:r>
                      <a:r>
                        <a:rPr lang="en-US" sz="2400" baseline="0" dirty="0" smtClean="0"/>
                        <a:t> Nov.</a:t>
                      </a:r>
                      <a:r>
                        <a:rPr lang="en-US" sz="2400" baseline="0" dirty="0" smtClean="0"/>
                        <a:t> 22</a:t>
                      </a:r>
                      <a:r>
                        <a:rPr lang="en-US" sz="2400" baseline="30000" dirty="0" smtClean="0"/>
                        <a:t>nd</a:t>
                      </a:r>
                      <a:r>
                        <a:rPr lang="en-US" sz="2400" baseline="0" dirty="0" smtClean="0"/>
                        <a:t> : </a:t>
                      </a:r>
                      <a:r>
                        <a:rPr lang="en-US" sz="2400" baseline="0" dirty="0" smtClean="0"/>
                        <a:t>Review</a:t>
                      </a:r>
                    </a:p>
                    <a:p>
                      <a:r>
                        <a:rPr lang="en-US" sz="2400" baseline="0" dirty="0" smtClean="0"/>
                        <a:t>Tuesday, Nov</a:t>
                      </a:r>
                      <a:r>
                        <a:rPr lang="en-US" sz="2400" baseline="0" dirty="0" smtClean="0"/>
                        <a:t> 23</a:t>
                      </a:r>
                      <a:r>
                        <a:rPr lang="en-US" sz="2400" baseline="30000" dirty="0" smtClean="0"/>
                        <a:t>rd</a:t>
                      </a:r>
                      <a:r>
                        <a:rPr lang="en-US" sz="2400" baseline="0" dirty="0" smtClean="0"/>
                        <a:t> : </a:t>
                      </a:r>
                      <a:r>
                        <a:rPr lang="en-US" sz="2400" baseline="0" dirty="0" smtClean="0"/>
                        <a:t>Test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Turn to page 436 in your textbooks.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Chapter 14 Section 4: Electric Circuits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Circuit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complete, closed path through which electric charges flow.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simple circuits need three basic parts: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67428"/>
            <a:ext cx="7313613" cy="3583747"/>
          </a:xfrm>
        </p:spPr>
        <p:txBody>
          <a:bodyPr>
            <a:normAutofit/>
          </a:bodyPr>
          <a:lstStyle/>
          <a:p>
            <a:pPr marL="457200" indent="-457200">
              <a:buAutoNum type="arabicParenBoth"/>
            </a:pPr>
            <a:r>
              <a:rPr lang="en-US" sz="4000" dirty="0" smtClean="0"/>
              <a:t>An energy source</a:t>
            </a:r>
          </a:p>
          <a:p>
            <a:pPr marL="457200" indent="-457200">
              <a:buAutoNum type="arabicParenBoth"/>
            </a:pPr>
            <a:r>
              <a:rPr lang="en-US" sz="4000" dirty="0" smtClean="0"/>
              <a:t>Wires</a:t>
            </a:r>
          </a:p>
          <a:p>
            <a:pPr marL="457200" indent="-457200">
              <a:buAutoNum type="arabicParenBoth"/>
            </a:pPr>
            <a:r>
              <a:rPr lang="en-US" sz="4000" dirty="0" smtClean="0"/>
              <a:t>A load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457"/>
            <a:ext cx="7313613" cy="1264024"/>
          </a:xfrm>
        </p:spPr>
        <p:txBody>
          <a:bodyPr/>
          <a:lstStyle/>
          <a:p>
            <a:r>
              <a:rPr lang="en-US" dirty="0" smtClean="0"/>
              <a:t>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47481"/>
            <a:ext cx="7313613" cy="5510519"/>
          </a:xfrm>
        </p:spPr>
        <p:txBody>
          <a:bodyPr>
            <a:noAutofit/>
          </a:bodyPr>
          <a:lstStyle/>
          <a:p>
            <a:r>
              <a:rPr lang="en-US" sz="2800" dirty="0" smtClean="0"/>
              <a:t>Change electrical energy into other forms of energy </a:t>
            </a:r>
          </a:p>
          <a:p>
            <a:r>
              <a:rPr lang="en-US" sz="2800" dirty="0" smtClean="0"/>
              <a:t>These other forms might include thermal energy, light energy, or mechanical energy</a:t>
            </a:r>
          </a:p>
          <a:p>
            <a:r>
              <a:rPr lang="en-US" sz="2800" i="1" dirty="0" smtClean="0"/>
              <a:t>Look at Figure 1 on the bottom of page 436.  What are examples of loads in the picture?</a:t>
            </a:r>
          </a:p>
          <a:p>
            <a:pPr lvl="1"/>
            <a:r>
              <a:rPr lang="en-US" sz="2800" dirty="0" smtClean="0"/>
              <a:t>Light bulbs</a:t>
            </a:r>
          </a:p>
          <a:p>
            <a:pPr lvl="1"/>
            <a:r>
              <a:rPr lang="en-US" sz="2800" dirty="0" smtClean="0"/>
              <a:t>Appliances</a:t>
            </a:r>
          </a:p>
          <a:p>
            <a:pPr lvl="1"/>
            <a:r>
              <a:rPr lang="en-US" sz="2800" dirty="0" smtClean="0"/>
              <a:t>Televisions</a:t>
            </a:r>
          </a:p>
          <a:p>
            <a:pPr lvl="1"/>
            <a:r>
              <a:rPr lang="en-US" sz="2800" dirty="0" smtClean="0"/>
              <a:t>Motors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885"/>
            <a:ext cx="7313613" cy="1264024"/>
          </a:xfrm>
        </p:spPr>
        <p:txBody>
          <a:bodyPr/>
          <a:lstStyle/>
          <a:p>
            <a:r>
              <a:rPr lang="en-US" dirty="0" smtClean="0"/>
              <a:t>Energy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74909"/>
            <a:ext cx="7313613" cy="4776267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Look at Figure 1 on page 436.  </a:t>
            </a:r>
          </a:p>
          <a:p>
            <a:r>
              <a:rPr lang="en-US" sz="2800" dirty="0" smtClean="0"/>
              <a:t>What are examples of energy sources?</a:t>
            </a:r>
          </a:p>
          <a:p>
            <a:pPr lvl="1"/>
            <a:r>
              <a:rPr lang="en-US" sz="2800" dirty="0" smtClean="0"/>
              <a:t>Batteries</a:t>
            </a:r>
          </a:p>
          <a:p>
            <a:pPr lvl="1"/>
            <a:r>
              <a:rPr lang="en-US" sz="2800" dirty="0" smtClean="0"/>
              <a:t>Photocells</a:t>
            </a:r>
          </a:p>
          <a:p>
            <a:pPr lvl="1"/>
            <a:r>
              <a:rPr lang="en-US" sz="2800" dirty="0" smtClean="0"/>
              <a:t>Thermocouples</a:t>
            </a:r>
          </a:p>
          <a:p>
            <a:pPr lvl="1"/>
            <a:r>
              <a:rPr lang="en-US" sz="2800" dirty="0" smtClean="0"/>
              <a:t>Electric generator at a power plant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370287"/>
            <a:ext cx="7313613" cy="916747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Batteries use chemical energy to generate electrical energy for an electric circuit.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432" y="1324421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dio">
  <a:themeElements>
    <a:clrScheme name="Studio">
      <a:dk1>
        <a:sysClr val="windowText" lastClr="000000"/>
      </a:dk1>
      <a:lt1>
        <a:sysClr val="window" lastClr="FFFFFF"/>
      </a:lt1>
      <a:dk2>
        <a:srgbClr val="535252"/>
      </a:dk2>
      <a:lt2>
        <a:srgbClr val="AAB5C2"/>
      </a:lt2>
      <a:accent1>
        <a:srgbClr val="F7901E"/>
      </a:accent1>
      <a:accent2>
        <a:srgbClr val="FEC60B"/>
      </a:accent2>
      <a:accent3>
        <a:srgbClr val="9FE62F"/>
      </a:accent3>
      <a:accent4>
        <a:srgbClr val="4EA5D1"/>
      </a:accent4>
      <a:accent5>
        <a:srgbClr val="1C4596"/>
      </a:accent5>
      <a:accent6>
        <a:srgbClr val="542D90"/>
      </a:accent6>
      <a:hlink>
        <a:srgbClr val="ED2024"/>
      </a:hlink>
      <a:folHlink>
        <a:srgbClr val="BD912D"/>
      </a:folHlink>
    </a:clrScheme>
    <a:fontScheme name="Studio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Studio">
      <a:fillStyleLst>
        <a:solidFill>
          <a:schemeClr val="phClr"/>
        </a:solidFill>
        <a:gradFill rotWithShape="1">
          <a:gsLst>
            <a:gs pos="3800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</a:schemeClr>
            </a:gs>
            <a:gs pos="60000">
              <a:schemeClr val="phClr"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phClr">
                <a:shade val="20000"/>
                <a:satMod val="100000"/>
                <a:lumMod val="100000"/>
              </a:schemeClr>
            </a:gs>
          </a:gsLst>
          <a:lin ang="5400000" scaled="0"/>
        </a:gradFill>
      </a:fillStyleLst>
      <a:lnStyleLst>
        <a:ln w="285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01600" stA="26000" endPos="20000" dist="12700" dir="5400000" sy="-100000" rotWithShape="0"/>
          </a:effectLst>
        </a:effectStyle>
        <a:effectStyle>
          <a:effectLst>
            <a:outerShdw blurRad="444500" dist="317500" dir="5400000" sx="90000" sy="-2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 contourW="12700" prstMaterial="softEdge">
            <a:bevelT w="63500" h="2540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30000">
              <a:schemeClr val="phClr">
                <a:tint val="10000"/>
                <a:alpha val="80000"/>
                <a:satMod val="300000"/>
              </a:schemeClr>
            </a:gs>
            <a:gs pos="100000">
              <a:schemeClr val="phClr">
                <a:tint val="80000"/>
                <a:shade val="100000"/>
                <a:alpha val="100000"/>
                <a:satMod val="200000"/>
              </a:schemeClr>
            </a:gs>
          </a:gsLst>
          <a:lin ang="5400000" scaled="1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Studio.thmx</Template>
  <TotalTime>1938</TotalTime>
  <Words>559</Words>
  <Application>Microsoft Macintosh PowerPoint</Application>
  <PresentationFormat>On-screen Show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Studio</vt:lpstr>
      <vt:lpstr>Catalyst (5 minutes) </vt:lpstr>
      <vt:lpstr>Slide 2</vt:lpstr>
      <vt:lpstr>Unit 3: Electricity!</vt:lpstr>
      <vt:lpstr>Turn to page 436 in your textbooks.</vt:lpstr>
      <vt:lpstr>Electric Circuit</vt:lpstr>
      <vt:lpstr>All simple circuits need three basic parts:</vt:lpstr>
      <vt:lpstr>Load</vt:lpstr>
      <vt:lpstr>Energy source</vt:lpstr>
      <vt:lpstr>Batteries </vt:lpstr>
      <vt:lpstr>Photocells</vt:lpstr>
      <vt:lpstr>Electric generator at a power plant</vt:lpstr>
      <vt:lpstr>A Switch to Control a Circuit</vt:lpstr>
      <vt:lpstr>Examples of Electric Circuits</vt:lpstr>
      <vt:lpstr>Homework tonight</vt:lpstr>
    </vt:vector>
  </TitlesOfParts>
  <Company>Power Center Academy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Catalyst (5 minutes) </dc:title>
  <dc:creator>Anne McGuirk</dc:creator>
  <cp:lastModifiedBy>Anne McGuirk</cp:lastModifiedBy>
  <cp:revision>5</cp:revision>
  <dcterms:created xsi:type="dcterms:W3CDTF">2010-11-08T01:46:52Z</dcterms:created>
  <dcterms:modified xsi:type="dcterms:W3CDTF">2010-11-08T18:24:24Z</dcterms:modified>
</cp:coreProperties>
</file>