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2" r:id="rId8"/>
    <p:sldId id="266" r:id="rId9"/>
    <p:sldId id="267" r:id="rId10"/>
    <p:sldId id="268" r:id="rId11"/>
    <p:sldId id="269" r:id="rId12"/>
    <p:sldId id="270" r:id="rId13"/>
    <p:sldId id="263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99707B9-37D3-824D-8221-D15814EF9280}" type="datetimeFigureOut">
              <a:rPr lang="en-US" smtClean="0"/>
              <a:pPr/>
              <a:t>10/24/10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46D6BC7-3BEF-874C-B91D-415D740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(5 minutes)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286" y="1492625"/>
            <a:ext cx="8345714" cy="5147661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US" sz="2800" b="1" dirty="0" smtClean="0"/>
              <a:t>What does the word efficient mean? (think about how you learned this word in Ms.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Landy’s</a:t>
            </a:r>
            <a:r>
              <a:rPr lang="en-US" sz="2800" b="1" dirty="0" smtClean="0"/>
              <a:t> </a:t>
            </a:r>
            <a:r>
              <a:rPr lang="en-US" sz="2800" b="1" dirty="0" smtClean="0"/>
              <a:t>class, how you use it in other things)</a:t>
            </a:r>
          </a:p>
          <a:p>
            <a:pPr marL="457200" indent="-457200">
              <a:buAutoNum type="arabicParenBoth"/>
            </a:pPr>
            <a:r>
              <a:rPr lang="en-US" sz="2800" b="1" dirty="0" smtClean="0"/>
              <a:t>What </a:t>
            </a:r>
            <a:r>
              <a:rPr lang="en-US" sz="2800" b="1" dirty="0" smtClean="0"/>
              <a:t>do you think </a:t>
            </a:r>
            <a:r>
              <a:rPr lang="en-US" sz="2800" b="1" dirty="0" smtClean="0"/>
              <a:t>it </a:t>
            </a:r>
            <a:r>
              <a:rPr lang="en-US" sz="2800" b="1" dirty="0" smtClean="0"/>
              <a:t>means </a:t>
            </a:r>
            <a:r>
              <a:rPr lang="en-US" sz="2800" b="1" dirty="0" smtClean="0"/>
              <a:t>for something to be energy-efficient?</a:t>
            </a:r>
          </a:p>
          <a:p>
            <a:pPr marL="457200" indent="-457200">
              <a:buAutoNum type="arabicParenBoth"/>
            </a:pPr>
            <a:r>
              <a:rPr lang="en-US" sz="2800" b="1" dirty="0" smtClean="0"/>
              <a:t>If a car is said to be more “energy efficient,” what can it do that a regular car cannot?</a:t>
            </a:r>
          </a:p>
          <a:p>
            <a:pPr marL="457200" indent="-457200">
              <a:buNone/>
            </a:pPr>
            <a:r>
              <a:rPr lang="en-US" sz="2800" b="1" dirty="0" smtClean="0"/>
              <a:t>	If a light bulb is said to be more “energy efficient,” what can it do that other light bulbs cannot?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3613" cy="6629399"/>
          </a:xfrm>
        </p:spPr>
        <p:txBody>
          <a:bodyPr/>
          <a:lstStyle/>
          <a:p>
            <a:r>
              <a:rPr lang="en-US" dirty="0" smtClean="0"/>
              <a:t>On a rollercoaster, not all of the potential energy changes into kinetic energy. </a:t>
            </a:r>
            <a:r>
              <a:rPr lang="en-US" i="1" dirty="0" smtClean="0"/>
              <a:t>What is one other form of energy that it can change into?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5976256"/>
          </a:xfrm>
        </p:spPr>
        <p:txBody>
          <a:bodyPr/>
          <a:lstStyle/>
          <a:p>
            <a:r>
              <a:rPr lang="en-US" dirty="0" smtClean="0"/>
              <a:t>According to the Law of Conservation of Energy, energy cannot be _____________</a:t>
            </a:r>
            <a:br>
              <a:rPr lang="en-US" dirty="0" smtClean="0"/>
            </a:br>
            <a:r>
              <a:rPr lang="en-US" dirty="0" smtClean="0"/>
              <a:t>or </a:t>
            </a:r>
            <a:br>
              <a:rPr lang="en-US" dirty="0" smtClean="0"/>
            </a:br>
            <a:r>
              <a:rPr lang="en-US" dirty="0" smtClean="0"/>
              <a:t>_____________.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6266542"/>
          </a:xfrm>
        </p:spPr>
        <p:txBody>
          <a:bodyPr/>
          <a:lstStyle/>
          <a:p>
            <a:r>
              <a:rPr lang="en-US" dirty="0" smtClean="0"/>
              <a:t>So …</a:t>
            </a:r>
            <a:br>
              <a:rPr lang="en-US" dirty="0" smtClean="0"/>
            </a:br>
            <a:r>
              <a:rPr lang="en-US" dirty="0" smtClean="0"/>
              <a:t>WHAT CAN HAPPEN TO ENERGY?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182" y="51385"/>
            <a:ext cx="7826113" cy="1264024"/>
          </a:xfrm>
        </p:spPr>
        <p:txBody>
          <a:bodyPr/>
          <a:lstStyle/>
          <a:p>
            <a:r>
              <a:rPr lang="en-US" dirty="0" smtClean="0"/>
              <a:t>Today on Study Island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7857"/>
            <a:ext cx="7313613" cy="55335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i="1" dirty="0" smtClean="0"/>
              <a:t>When on </a:t>
            </a:r>
            <a:r>
              <a:rPr lang="en-US" i="1" smtClean="0"/>
              <a:t>the Study </a:t>
            </a:r>
            <a:r>
              <a:rPr lang="en-US" i="1" dirty="0" smtClean="0"/>
              <a:t>Island homepage for Science, click on the blue “lesson” link next to “Energy Transformations”</a:t>
            </a:r>
            <a:endParaRPr lang="en-US" dirty="0" smtClean="0"/>
          </a:p>
          <a:p>
            <a:pPr lvl="0"/>
            <a:r>
              <a:rPr lang="en-US" i="1" dirty="0" smtClean="0"/>
              <a:t>Read through each page, stopping to answer the questions along the way as you read.</a:t>
            </a:r>
            <a:endParaRPr lang="en-US" dirty="0" smtClean="0"/>
          </a:p>
          <a:p>
            <a:pPr lvl="0"/>
            <a:r>
              <a:rPr lang="en-US" i="1" dirty="0" smtClean="0"/>
              <a:t>When you are finished, raise your hand for Ms. McGuirk to check your answers.</a:t>
            </a:r>
            <a:endParaRPr lang="en-US" dirty="0" smtClean="0"/>
          </a:p>
          <a:p>
            <a:pPr lvl="0"/>
            <a:r>
              <a:rPr lang="en-US" i="1" dirty="0" smtClean="0"/>
              <a:t>Only then may you take the quiz with 15 questions on this topic.</a:t>
            </a:r>
            <a:endParaRPr lang="en-US" dirty="0" smtClean="0"/>
          </a:p>
          <a:p>
            <a:pPr lvl="0"/>
            <a:r>
              <a:rPr lang="en-US" i="1" dirty="0" smtClean="0"/>
              <a:t>Retake it up to 3 times in order to score an 80% or higher </a:t>
            </a:r>
            <a:r>
              <a:rPr lang="en-US" i="1" dirty="0" err="1" smtClean="0">
                <a:sym typeface="Wingdings"/>
              </a:rPr>
              <a:t></a:t>
            </a:r>
            <a:r>
              <a:rPr lang="en-US" i="1" dirty="0" smtClean="0"/>
              <a:t> </a:t>
            </a:r>
            <a:r>
              <a:rPr lang="en-US" b="1" i="1" u="sng" dirty="0" smtClean="0"/>
              <a:t>these scores are a part of your grade</a:t>
            </a:r>
            <a:r>
              <a:rPr lang="en-US" i="1" dirty="0" smtClean="0"/>
              <a:t>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374"/>
            <a:ext cx="9144000" cy="55086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Your homework tonight is a worksheet.</a:t>
            </a:r>
          </a:p>
          <a:p>
            <a:r>
              <a:rPr lang="en-US" sz="3200" dirty="0" smtClean="0"/>
              <a:t>It will be a good review for your quiz, and also for this unit!</a:t>
            </a:r>
            <a:endParaRPr lang="en-US" sz="3200" dirty="0" smtClean="0"/>
          </a:p>
          <a:p>
            <a:r>
              <a:rPr lang="en-US" sz="3200" dirty="0" smtClean="0"/>
              <a:t>Make </a:t>
            </a:r>
            <a:r>
              <a:rPr lang="en-US" sz="3200" dirty="0" smtClean="0"/>
              <a:t>sure you answer all 12 </a:t>
            </a:r>
            <a:r>
              <a:rPr lang="en-US" sz="3200" dirty="0" smtClean="0"/>
              <a:t>questions!</a:t>
            </a:r>
          </a:p>
          <a:p>
            <a:r>
              <a:rPr lang="en-US" sz="3200" dirty="0" smtClean="0"/>
              <a:t>Resources to study for your quiz tomorrow:</a:t>
            </a:r>
          </a:p>
          <a:p>
            <a:pPr lvl="1"/>
            <a:r>
              <a:rPr lang="en-US" sz="3000" dirty="0" smtClean="0"/>
              <a:t>Chapter 12, section 3</a:t>
            </a:r>
          </a:p>
          <a:p>
            <a:pPr lvl="1"/>
            <a:r>
              <a:rPr lang="en-US" sz="3000" dirty="0" smtClean="0"/>
              <a:t>All of your vocabulary from this unit</a:t>
            </a:r>
          </a:p>
          <a:p>
            <a:pPr lvl="1"/>
            <a:r>
              <a:rPr lang="en-US" sz="3000" dirty="0" smtClean="0"/>
              <a:t>Your </a:t>
            </a:r>
            <a:r>
              <a:rPr lang="en-US" sz="3000" dirty="0" err="1" smtClean="0"/>
              <a:t>classwork</a:t>
            </a:r>
            <a:r>
              <a:rPr lang="en-US" sz="3000" dirty="0" smtClean="0"/>
              <a:t> worksheet from Monday</a:t>
            </a:r>
          </a:p>
          <a:p>
            <a:pPr lvl="1"/>
            <a:r>
              <a:rPr lang="en-US" sz="3000" dirty="0" smtClean="0"/>
              <a:t>Study Island: Energy Transformation</a:t>
            </a:r>
          </a:p>
          <a:p>
            <a:pPr lvl="1"/>
            <a:endParaRPr 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286" y="-89274"/>
            <a:ext cx="8037285" cy="1264024"/>
          </a:xfrm>
        </p:spPr>
        <p:txBody>
          <a:bodyPr/>
          <a:lstStyle/>
          <a:p>
            <a:r>
              <a:rPr lang="en-US" dirty="0" smtClean="0"/>
              <a:t>What is Energy Efficient?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0" y="1826079"/>
            <a:ext cx="1689100" cy="153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430" y="4923064"/>
            <a:ext cx="1689100" cy="1536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86" y="1738994"/>
            <a:ext cx="952500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286" y="4834164"/>
            <a:ext cx="1536700" cy="1689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5300" y="1648279"/>
            <a:ext cx="1143000" cy="1714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5300" y="4821464"/>
            <a:ext cx="1092200" cy="1638300"/>
          </a:xfrm>
          <a:prstGeom prst="rect">
            <a:avLst/>
          </a:prstGeom>
        </p:spPr>
      </p:pic>
      <p:sp>
        <p:nvSpPr>
          <p:cNvPr id="11" name="Striped Right Arrow 10"/>
          <p:cNvSpPr/>
          <p:nvPr/>
        </p:nvSpPr>
        <p:spPr>
          <a:xfrm>
            <a:off x="4777014" y="2177143"/>
            <a:ext cx="798286" cy="725714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riped Right Arrow 11"/>
          <p:cNvSpPr/>
          <p:nvPr/>
        </p:nvSpPr>
        <p:spPr>
          <a:xfrm>
            <a:off x="4777014" y="5268686"/>
            <a:ext cx="798286" cy="725714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1052287"/>
            <a:ext cx="914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/>
              <a:t>In a regular light bulb, only 5% of the electricity is actually turned into light!</a:t>
            </a:r>
            <a:endParaRPr lang="en-US" sz="21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542" y="412571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 an energy efficient light bulb, almost all of the electricity is turned into light!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954159" y="2080081"/>
            <a:ext cx="21172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+ HEAT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75430" y="3362779"/>
            <a:ext cx="128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100%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75300" y="3438587"/>
            <a:ext cx="128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5%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160997" y="2810838"/>
            <a:ext cx="128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95%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194959" y="6459764"/>
            <a:ext cx="128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100%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30159" y="6427498"/>
            <a:ext cx="128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100%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9830"/>
            <a:ext cx="7866743" cy="1264024"/>
          </a:xfrm>
        </p:spPr>
        <p:txBody>
          <a:bodyPr/>
          <a:lstStyle/>
          <a:p>
            <a:r>
              <a:rPr lang="en-US" dirty="0" smtClean="0"/>
              <a:t>What is Energy Efficient?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14" y="4675916"/>
            <a:ext cx="2139820" cy="16087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13" y="2028370"/>
            <a:ext cx="2139821" cy="1248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9643" y="1905000"/>
            <a:ext cx="1435100" cy="147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9643" y="4675916"/>
            <a:ext cx="1435100" cy="147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8236" y="1803400"/>
            <a:ext cx="1574800" cy="1574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3036" y="4574316"/>
            <a:ext cx="1574800" cy="1574800"/>
          </a:xfrm>
          <a:prstGeom prst="rect">
            <a:avLst/>
          </a:prstGeom>
        </p:spPr>
      </p:pic>
      <p:sp>
        <p:nvSpPr>
          <p:cNvPr id="10" name="Striped Right Arrow 9"/>
          <p:cNvSpPr/>
          <p:nvPr/>
        </p:nvSpPr>
        <p:spPr>
          <a:xfrm>
            <a:off x="5266875" y="5032827"/>
            <a:ext cx="798286" cy="725714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riped Right Arrow 11"/>
          <p:cNvSpPr/>
          <p:nvPr/>
        </p:nvSpPr>
        <p:spPr>
          <a:xfrm>
            <a:off x="4704442" y="2249714"/>
            <a:ext cx="798286" cy="725714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071179" y="2028370"/>
            <a:ext cx="1709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 HEAT </a:t>
            </a:r>
          </a:p>
          <a:p>
            <a:r>
              <a:rPr lang="en-US" sz="2800" b="1" dirty="0" smtClean="0"/>
              <a:t>&amp; SOUND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19314" y="1184194"/>
            <a:ext cx="84618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/>
              <a:t>In a regular car, a lot of the gas is not used for the spinning of the wheels</a:t>
            </a:r>
            <a:endParaRPr lang="en-US" sz="2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3828" y="3947105"/>
            <a:ext cx="84618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/>
              <a:t>In a hybrid car, gas and electricity is used to power the car!</a:t>
            </a:r>
            <a:endParaRPr 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92849"/>
            <a:ext cx="7313613" cy="5035969"/>
          </a:xfrm>
        </p:spPr>
        <p:txBody>
          <a:bodyPr/>
          <a:lstStyle/>
          <a:p>
            <a:r>
              <a:rPr lang="en-US" dirty="0" smtClean="0"/>
              <a:t>The Law of Conservation of Energy states that </a:t>
            </a:r>
            <a:r>
              <a:rPr lang="en-US" i="1" dirty="0" smtClean="0"/>
              <a:t>energy is </a:t>
            </a:r>
            <a:r>
              <a:rPr lang="en-US" i="1" u="sng" dirty="0" smtClean="0"/>
              <a:t>not </a:t>
            </a:r>
            <a:r>
              <a:rPr lang="en-US" i="1" dirty="0" smtClean="0"/>
              <a:t>created or destroyed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… what happens to energy???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153"/>
            <a:ext cx="7313613" cy="1264024"/>
          </a:xfrm>
        </p:spPr>
        <p:txBody>
          <a:bodyPr/>
          <a:lstStyle/>
          <a:p>
            <a:r>
              <a:rPr lang="en-US" dirty="0" smtClean="0"/>
              <a:t>… IT CHANGES!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24" y="1330177"/>
            <a:ext cx="8608723" cy="4916787"/>
          </a:xfrm>
        </p:spPr>
        <p:txBody>
          <a:bodyPr/>
          <a:lstStyle/>
          <a:p>
            <a:r>
              <a:rPr lang="en-US" dirty="0" smtClean="0"/>
              <a:t>Mechanical energy of your hand is responsible for opening and closing scissors – for making them cut a piece of paper.</a:t>
            </a:r>
          </a:p>
          <a:p>
            <a:r>
              <a:rPr lang="en-US" dirty="0" smtClean="0"/>
              <a:t>However, not all of my mechanical energy will change into the mechanical energy of the scissor blades moving up and down.</a:t>
            </a:r>
          </a:p>
          <a:p>
            <a:r>
              <a:rPr lang="en-US" b="1" dirty="0" smtClean="0"/>
              <a:t>Where does this energy go?</a:t>
            </a:r>
          </a:p>
          <a:p>
            <a:r>
              <a:rPr lang="en-US" dirty="0" smtClean="0"/>
              <a:t>Some of my mechanical energy will change into thermal – the blades rubbing together will create </a:t>
            </a:r>
            <a:r>
              <a:rPr lang="en-US" b="1" dirty="0" smtClean="0"/>
              <a:t>friction</a:t>
            </a:r>
            <a:r>
              <a:rPr lang="en-US" dirty="0" smtClean="0"/>
              <a:t>, which will create heat.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013" y="4978417"/>
            <a:ext cx="1651000" cy="165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004" y="4978417"/>
            <a:ext cx="1651000" cy="165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853" y="4909071"/>
            <a:ext cx="1720345" cy="1720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3613" cy="1196227"/>
          </a:xfrm>
        </p:spPr>
        <p:txBody>
          <a:bodyPr/>
          <a:lstStyle/>
          <a:p>
            <a:r>
              <a:rPr lang="en-US" dirty="0" smtClean="0"/>
              <a:t>… IT CHANGES!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559" y="1196227"/>
            <a:ext cx="8534891" cy="4854949"/>
          </a:xfrm>
        </p:spPr>
        <p:txBody>
          <a:bodyPr/>
          <a:lstStyle/>
          <a:p>
            <a:r>
              <a:rPr lang="en-US" dirty="0" smtClean="0"/>
              <a:t>Electricity is the source of energy for a fan.</a:t>
            </a:r>
          </a:p>
          <a:p>
            <a:r>
              <a:rPr lang="en-US" dirty="0" smtClean="0"/>
              <a:t>Not all of the electrical energy is being changed into the spinning of the blades, but none of the electricity is lost!</a:t>
            </a:r>
          </a:p>
          <a:p>
            <a:r>
              <a:rPr lang="en-US" dirty="0" smtClean="0"/>
              <a:t>Some of the electrical energy is changed into </a:t>
            </a:r>
            <a:r>
              <a:rPr lang="en-US" b="1" dirty="0" smtClean="0"/>
              <a:t>thermal </a:t>
            </a:r>
            <a:r>
              <a:rPr lang="en-US" dirty="0" smtClean="0"/>
              <a:t>energy when the motor in the back of the fan heats up.</a:t>
            </a:r>
          </a:p>
          <a:p>
            <a:r>
              <a:rPr lang="en-US" dirty="0" smtClean="0"/>
              <a:t>Some of the electrical energy is changed into </a:t>
            </a:r>
            <a:r>
              <a:rPr lang="en-US" b="1" dirty="0" smtClean="0"/>
              <a:t>sound </a:t>
            </a:r>
            <a:r>
              <a:rPr lang="en-US" dirty="0" smtClean="0"/>
              <a:t>energy ( you can hear a fan when it is running).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813608"/>
            <a:ext cx="1155700" cy="180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340" y="4812889"/>
            <a:ext cx="1449210" cy="18041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493" y="4813608"/>
            <a:ext cx="1155700" cy="1803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803" y="4813608"/>
            <a:ext cx="1449210" cy="1804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17" y="228601"/>
            <a:ext cx="8032839" cy="6092204"/>
          </a:xfrm>
        </p:spPr>
        <p:txBody>
          <a:bodyPr/>
          <a:lstStyle/>
          <a:p>
            <a:r>
              <a:rPr lang="en-US" dirty="0" smtClean="0"/>
              <a:t>Energy is not created or destroyed.  It cannot appear out of nowhere – it cannot go away.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it can do … is </a:t>
            </a:r>
            <a:r>
              <a:rPr lang="en-US" u="sng" dirty="0" smtClean="0"/>
              <a:t>change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WHITEBOARD PRACTICE!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6393542"/>
          </a:xfrm>
        </p:spPr>
        <p:txBody>
          <a:bodyPr/>
          <a:lstStyle/>
          <a:p>
            <a:r>
              <a:rPr lang="en-US" dirty="0" smtClean="0"/>
              <a:t>In a blow dryer, not all of the electrical energy is used for thermal energy to dry our hair.  </a:t>
            </a:r>
            <a:r>
              <a:rPr lang="en-US" i="1" dirty="0" smtClean="0"/>
              <a:t>What is one form of energy that it can also be changed into?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4575</TotalTime>
  <Words>664</Words>
  <Application>Microsoft Macintosh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Studio</vt:lpstr>
      <vt:lpstr>Catalyst (5 minutes) </vt:lpstr>
      <vt:lpstr>What is Energy Efficient?</vt:lpstr>
      <vt:lpstr>What is Energy Efficient?</vt:lpstr>
      <vt:lpstr>The Law of Conservation of Energy states that energy is not created or destroyed.  So … what happens to energy???</vt:lpstr>
      <vt:lpstr>… IT CHANGES!</vt:lpstr>
      <vt:lpstr>… IT CHANGES!</vt:lpstr>
      <vt:lpstr>Energy is not created or destroyed.  It cannot appear out of nowhere – it cannot go away.  What it can do … is change!</vt:lpstr>
      <vt:lpstr>WHITEBOARD PRACTICE!</vt:lpstr>
      <vt:lpstr>In a blow dryer, not all of the electrical energy is used for thermal energy to dry our hair.  What is one form of energy that it can also be changed into?</vt:lpstr>
      <vt:lpstr>On a rollercoaster, not all of the potential energy changes into kinetic energy. What is one other form of energy that it can change into?</vt:lpstr>
      <vt:lpstr>According to the Law of Conservation of Energy, energy cannot be _____________ or  _____________.</vt:lpstr>
      <vt:lpstr>So … WHAT CAN HAPPEN TO ENERGY?</vt:lpstr>
      <vt:lpstr>Today on Study Island …</vt:lpstr>
      <vt:lpstr>Tonight’s Homework</vt:lpstr>
    </vt:vector>
  </TitlesOfParts>
  <Company>Power Center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 (5 minutes) </dc:title>
  <dc:creator>Anne McGuirk</dc:creator>
  <cp:lastModifiedBy>Anne McGuirk</cp:lastModifiedBy>
  <cp:revision>6</cp:revision>
  <dcterms:created xsi:type="dcterms:W3CDTF">2010-10-24T22:27:51Z</dcterms:created>
  <dcterms:modified xsi:type="dcterms:W3CDTF">2010-10-27T12:46:09Z</dcterms:modified>
</cp:coreProperties>
</file>