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77" r:id="rId11"/>
    <p:sldId id="266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15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vert="horz" lIns="91440" tIns="182880" rIns="9144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056E-08F0-2F44-8C44-9A1A1FBDEC05}" type="datetimeFigureOut">
              <a:rPr lang="en-US" smtClean="0"/>
              <a:pPr/>
              <a:t>10/3/10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E595-E330-7349-8FA3-D1F889E13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056E-08F0-2F44-8C44-9A1A1FBDEC05}" type="datetimeFigureOut">
              <a:rPr lang="en-US" smtClean="0"/>
              <a:pPr/>
              <a:t>10/3/10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E595-E330-7349-8FA3-D1F889E13D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056E-08F0-2F44-8C44-9A1A1FBDEC05}" type="datetimeFigureOut">
              <a:rPr lang="en-US" smtClean="0"/>
              <a:pPr/>
              <a:t>10/3/10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E595-E330-7349-8FA3-D1F889E13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056E-08F0-2F44-8C44-9A1A1FBDEC05}" type="datetimeFigureOut">
              <a:rPr lang="en-US" smtClean="0"/>
              <a:pPr/>
              <a:t>10/3/10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E595-E330-7349-8FA3-D1F889E13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056E-08F0-2F44-8C44-9A1A1FBDEC05}" type="datetimeFigureOut">
              <a:rPr lang="en-US" smtClean="0"/>
              <a:pPr/>
              <a:t>10/3/10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E595-E330-7349-8FA3-D1F889E13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 anchorCtr="0">
            <a:noAutofit/>
          </a:bodyPr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132"/>
            <a:ext cx="2133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4F056E-08F0-2F44-8C44-9A1A1FBDEC05}" type="datetimeFigureOut">
              <a:rPr lang="en-US" smtClean="0"/>
              <a:pPr/>
              <a:t>10/3/10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2541"/>
            <a:ext cx="2895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2541"/>
            <a:ext cx="2133600" cy="300318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AFE595-E330-7349-8FA3-D1F889E13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 anchorCtr="0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056E-08F0-2F44-8C44-9A1A1FBDEC05}" type="datetimeFigureOut">
              <a:rPr lang="en-US" smtClean="0"/>
              <a:pPr/>
              <a:t>10/3/10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E595-E330-7349-8FA3-D1F889E13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056E-08F0-2F44-8C44-9A1A1FBDEC05}" type="datetimeFigureOut">
              <a:rPr lang="en-US" smtClean="0"/>
              <a:pPr/>
              <a:t>10/3/10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E595-E330-7349-8FA3-D1F889E13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056E-08F0-2F44-8C44-9A1A1FBDEC05}" type="datetimeFigureOut">
              <a:rPr lang="en-US" smtClean="0"/>
              <a:pPr/>
              <a:t>10/3/10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E595-E330-7349-8FA3-D1F889E13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056E-08F0-2F44-8C44-9A1A1FBDEC05}" type="datetimeFigureOut">
              <a:rPr lang="en-US" smtClean="0"/>
              <a:pPr/>
              <a:t>10/3/10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E595-E330-7349-8FA3-D1F889E13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056E-08F0-2F44-8C44-9A1A1FBDEC05}" type="datetimeFigureOut">
              <a:rPr lang="en-US" smtClean="0"/>
              <a:pPr/>
              <a:t>10/3/10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E595-E330-7349-8FA3-D1F889E13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056E-08F0-2F44-8C44-9A1A1FBDEC05}" type="datetimeFigureOut">
              <a:rPr lang="en-US" smtClean="0"/>
              <a:pPr/>
              <a:t>10/3/10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E595-E330-7349-8FA3-D1F889E13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A4F056E-08F0-2F44-8C44-9A1A1FBDEC05}" type="datetimeFigureOut">
              <a:rPr lang="en-US" smtClean="0"/>
              <a:pPr/>
              <a:t>10/3/10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5988"/>
            <a:ext cx="2895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2AFE595-E330-7349-8FA3-D1F889E13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ts val="5600"/>
        </a:lnSpc>
        <a:spcBef>
          <a:spcPct val="0"/>
        </a:spcBef>
        <a:buNone/>
        <a:defRPr sz="5400" b="1" kern="1200" baseline="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SzPct val="80000"/>
        <a:buFont typeface="Wingdings" pitchFamily="2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Catalyst </a:t>
            </a:r>
            <a:r>
              <a:rPr lang="en-US" dirty="0" smtClean="0"/>
              <a:t>(5 minutes)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9143" y="1747837"/>
            <a:ext cx="8254999" cy="4747305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arenBoth"/>
            </a:pPr>
            <a:r>
              <a:rPr lang="en-US" sz="3600" b="1" dirty="0" smtClean="0"/>
              <a:t>What makes a light bulb light?</a:t>
            </a:r>
          </a:p>
          <a:p>
            <a:pPr marL="457200" indent="-457200">
              <a:buNone/>
            </a:pPr>
            <a:endParaRPr lang="en-US" sz="3600" b="1" dirty="0" smtClean="0"/>
          </a:p>
          <a:p>
            <a:pPr marL="457200" indent="-457200">
              <a:buAutoNum type="arabicParenBoth"/>
            </a:pPr>
            <a:r>
              <a:rPr lang="en-US" sz="3600" b="1" dirty="0" smtClean="0"/>
              <a:t>What do you have a lot of after eating or drinking something sugary?</a:t>
            </a:r>
          </a:p>
          <a:p>
            <a:pPr marL="457200" indent="-457200">
              <a:buNone/>
            </a:pPr>
            <a:endParaRPr lang="en-US" sz="3600" b="1" dirty="0" smtClean="0"/>
          </a:p>
          <a:p>
            <a:pPr marL="457200" indent="-457200">
              <a:buAutoNum type="arabicParenBoth"/>
            </a:pPr>
            <a:r>
              <a:rPr lang="en-US" sz="3600" b="1" dirty="0" smtClean="0"/>
              <a:t> What do these two things have in common?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Before we read …What is gravity?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1"/>
            <a:ext cx="9144000" cy="1264024"/>
          </a:xfrm>
        </p:spPr>
        <p:txBody>
          <a:bodyPr/>
          <a:lstStyle/>
          <a:p>
            <a:r>
              <a:rPr lang="en-US" dirty="0" smtClean="0"/>
              <a:t>Gravitational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86" y="1747838"/>
            <a:ext cx="8073571" cy="430333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When you lift an object, you do work on it. </a:t>
            </a:r>
          </a:p>
          <a:p>
            <a:r>
              <a:rPr lang="en-US" sz="3200" b="1" dirty="0" smtClean="0"/>
              <a:t>You use a force that is against the force of gravity. </a:t>
            </a:r>
          </a:p>
          <a:p>
            <a:r>
              <a:rPr lang="en-US" sz="3200" b="1" dirty="0" smtClean="0"/>
              <a:t>Books on a shelf have gravitational potential energy.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857" y="228601"/>
            <a:ext cx="8345713" cy="1264024"/>
          </a:xfrm>
        </p:spPr>
        <p:txBody>
          <a:bodyPr/>
          <a:lstStyle/>
          <a:p>
            <a:r>
              <a:rPr lang="en-US" dirty="0" smtClean="0"/>
              <a:t>Chemical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Before you eat that sugary drink or food, it has the potential to give you energy.</a:t>
            </a:r>
          </a:p>
          <a:p>
            <a:r>
              <a:rPr lang="en-US" sz="3200" b="1" dirty="0" smtClean="0"/>
              <a:t>Food and drinks have chemical potential energy due to their chemical composition.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Practicing with whiteboards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or Kinetic?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03286"/>
            <a:ext cx="7313613" cy="334789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000" b="1" dirty="0" smtClean="0"/>
              <a:t>An apple on a tree.</a:t>
            </a:r>
            <a:endParaRPr lang="en-US" sz="5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or Kinetic?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714" y="2376714"/>
            <a:ext cx="5225143" cy="2159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000" b="1" dirty="0" smtClean="0"/>
              <a:t>A rolling ball.</a:t>
            </a:r>
            <a:endParaRPr lang="en-US" sz="5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</a:t>
            </a:r>
            <a:r>
              <a:rPr lang="en-US" smtClean="0"/>
              <a:t>or Kinetic?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000" b="1" dirty="0" smtClean="0"/>
              <a:t>A stretched rubber band.</a:t>
            </a:r>
            <a:endParaRPr lang="en-US" sz="5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858" y="228601"/>
            <a:ext cx="7982856" cy="1264024"/>
          </a:xfrm>
        </p:spPr>
        <p:txBody>
          <a:bodyPr/>
          <a:lstStyle/>
          <a:p>
            <a:r>
              <a:rPr lang="en-US" dirty="0" smtClean="0"/>
              <a:t>Gravitational, Elastic, or Chemical?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975428"/>
            <a:ext cx="7313613" cy="30757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000" b="1" dirty="0" smtClean="0"/>
              <a:t>Our food and drink.</a:t>
            </a:r>
            <a:endParaRPr lang="en-US" sz="5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Gravitational, Elastic, </a:t>
            </a:r>
            <a:r>
              <a:rPr lang="en-US" smtClean="0"/>
              <a:t>or Chemical?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58570"/>
            <a:ext cx="7313613" cy="369260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000" b="1" dirty="0" smtClean="0"/>
              <a:t>A book on a shelf.</a:t>
            </a:r>
            <a:endParaRPr lang="en-US" sz="5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Gravitational, Elastic, </a:t>
            </a:r>
            <a:r>
              <a:rPr lang="en-US" smtClean="0"/>
              <a:t>or Chemical?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12570"/>
            <a:ext cx="7313613" cy="343860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000" b="1" dirty="0" smtClean="0"/>
              <a:t>A stretched rubber band.</a:t>
            </a:r>
            <a:endParaRPr lang="en-US" sz="5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1"/>
            <a:ext cx="9144000" cy="1264024"/>
          </a:xfrm>
        </p:spPr>
        <p:txBody>
          <a:bodyPr/>
          <a:lstStyle/>
          <a:p>
            <a:r>
              <a:rPr lang="en-US" dirty="0" smtClean="0"/>
              <a:t>This Week: Starting our Energy Unit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07999" y="1602694"/>
          <a:ext cx="8236857" cy="5151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504"/>
                <a:gridCol w="58543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Today</a:t>
                      </a:r>
                      <a:r>
                        <a:rPr lang="en-US" sz="2800" baseline="0" dirty="0" smtClean="0"/>
                        <a:t> (Monday)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Cornell Notes:</a:t>
                      </a:r>
                      <a:r>
                        <a:rPr lang="en-US" sz="2800" baseline="0" dirty="0" smtClean="0"/>
                        <a:t> Potential &amp; Kinetic Energy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Tuesday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WebQuest</a:t>
                      </a:r>
                      <a:r>
                        <a:rPr lang="en-US" sz="2800" dirty="0" smtClean="0"/>
                        <a:t>:</a:t>
                      </a:r>
                      <a:r>
                        <a:rPr lang="en-US" sz="2800" baseline="0" dirty="0" smtClean="0"/>
                        <a:t> Understanding the difference between Potential &amp; Kinetic Energy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Wednesday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Lab Activity</a:t>
                      </a:r>
                      <a:r>
                        <a:rPr lang="en-US" sz="2800" dirty="0" smtClean="0"/>
                        <a:t>: different forms of energy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Thursday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Weekly Quiz 8</a:t>
                      </a:r>
                      <a:r>
                        <a:rPr lang="en-US" sz="2800" dirty="0" smtClean="0"/>
                        <a:t>: the first</a:t>
                      </a:r>
                      <a:r>
                        <a:rPr lang="en-US" sz="2800" baseline="0" dirty="0" smtClean="0"/>
                        <a:t> weekly quiz of this unit!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Friday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Cornell Notes: Forms</a:t>
                      </a:r>
                      <a:r>
                        <a:rPr lang="en-US" sz="2800" baseline="0" dirty="0" smtClean="0"/>
                        <a:t> of Energy (Because of Fall Break, we will need to start next week’s lessons early!)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has more Kinetic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5000" dirty="0" smtClean="0"/>
              <a:t>If Ms. McGuirk rolled a bowling ball and a soccer ball down the aisle at the same speed, which one would have more kinetic energy?</a:t>
            </a:r>
            <a:endParaRPr lang="en-US" sz="5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has more Kinetic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85570"/>
            <a:ext cx="7558314" cy="39007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000" dirty="0" smtClean="0"/>
              <a:t>A tennis ball rolling slow or a tennis ball rolling fast?</a:t>
            </a:r>
            <a:endParaRPr lang="en-US" sz="5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week’s lesson will be in Chapter 12 Section 1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Turn to page 346 in your textbooks!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9028"/>
            <a:ext cx="7313613" cy="1264024"/>
          </a:xfrm>
        </p:spPr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293052"/>
            <a:ext cx="8508999" cy="475812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Is the ability to do work.</a:t>
            </a:r>
          </a:p>
          <a:p>
            <a:r>
              <a:rPr lang="en-US" sz="3200" dirty="0" smtClean="0"/>
              <a:t>Example:</a:t>
            </a:r>
          </a:p>
          <a:p>
            <a:pPr lvl="1"/>
            <a:r>
              <a:rPr lang="en-US" sz="3000" dirty="0" smtClean="0"/>
              <a:t> The tennis player does work on her racket by exerting force on it.</a:t>
            </a:r>
          </a:p>
          <a:p>
            <a:pPr lvl="1"/>
            <a:r>
              <a:rPr lang="en-US" sz="3000" dirty="0" smtClean="0"/>
              <a:t>The racket does work on the ball.</a:t>
            </a:r>
          </a:p>
          <a:p>
            <a:pPr lvl="1"/>
            <a:r>
              <a:rPr lang="en-US" sz="3000" dirty="0" smtClean="0"/>
              <a:t>The ball does work on the net</a:t>
            </a:r>
          </a:p>
          <a:p>
            <a:pPr lvl="1"/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1600"/>
            <a:ext cx="7313613" cy="1264024"/>
          </a:xfrm>
        </p:spPr>
        <p:txBody>
          <a:bodyPr/>
          <a:lstStyle/>
          <a:p>
            <a:r>
              <a:rPr lang="en-US" dirty="0" smtClean="0"/>
              <a:t>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58" y="1365625"/>
            <a:ext cx="8418285" cy="409537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Is the energy of motion.</a:t>
            </a:r>
          </a:p>
          <a:p>
            <a:r>
              <a:rPr lang="en-US" sz="3200" b="1" dirty="0" smtClean="0"/>
              <a:t>Kinetic energy depends on mass and speed.</a:t>
            </a:r>
          </a:p>
          <a:p>
            <a:r>
              <a:rPr lang="en-US" sz="3200" dirty="0" smtClean="0"/>
              <a:t>The faster something is moving, the more kinetic energy it has.</a:t>
            </a:r>
          </a:p>
          <a:p>
            <a:r>
              <a:rPr lang="en-US" sz="3200" dirty="0" smtClean="0"/>
              <a:t>Also, the more mass a moving object has, the greater its kinetic energy.</a:t>
            </a:r>
          </a:p>
          <a:p>
            <a:pPr>
              <a:buNone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62858" y="5461001"/>
            <a:ext cx="84182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WHAT IS MASS?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94429"/>
            <a:ext cx="7313613" cy="1264024"/>
          </a:xfrm>
        </p:spPr>
        <p:txBody>
          <a:bodyPr/>
          <a:lstStyle/>
          <a:p>
            <a:r>
              <a:rPr lang="en-US" dirty="0" smtClean="0"/>
              <a:t>Example of Kinetic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92625"/>
            <a:ext cx="8164286" cy="455855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Is the energy an object has because of its position.</a:t>
            </a:r>
          </a:p>
          <a:p>
            <a:r>
              <a:rPr lang="en-US" sz="3200" dirty="0" smtClean="0"/>
              <a:t>Example:</a:t>
            </a:r>
          </a:p>
          <a:p>
            <a:pPr lvl="1"/>
            <a:r>
              <a:rPr lang="en-US" sz="3000" dirty="0" smtClean="0"/>
              <a:t>The bow has energy because work has been done to change its shape.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857" y="2376714"/>
            <a:ext cx="7629299" cy="1264024"/>
          </a:xfrm>
        </p:spPr>
        <p:txBody>
          <a:bodyPr/>
          <a:lstStyle/>
          <a:p>
            <a:r>
              <a:rPr lang="en-US" dirty="0" smtClean="0"/>
              <a:t>Example of Potential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Energy can be stored in bowstrings, springs, and rubber bands.</a:t>
            </a:r>
          </a:p>
          <a:p>
            <a:r>
              <a:rPr lang="en-US" sz="3200" b="1" dirty="0" smtClean="0"/>
              <a:t>You change the shape of these objects by stretching them.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2539</TotalTime>
  <Words>480</Words>
  <Application>Microsoft Macintosh PowerPoint</Application>
  <PresentationFormat>On-screen Show (4:3)</PresentationFormat>
  <Paragraphs>65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Studio</vt:lpstr>
      <vt:lpstr>Catalyst (5 minutes)</vt:lpstr>
      <vt:lpstr>This Week: Starting our Energy Unit</vt:lpstr>
      <vt:lpstr>This week’s lesson will be in Chapter 12 Section 1</vt:lpstr>
      <vt:lpstr>Energy</vt:lpstr>
      <vt:lpstr>Kinetic Energy</vt:lpstr>
      <vt:lpstr>Example of Kinetic Energy</vt:lpstr>
      <vt:lpstr>Potential Energy</vt:lpstr>
      <vt:lpstr>Example of Potential Energy</vt:lpstr>
      <vt:lpstr>Elastic Potential Energy</vt:lpstr>
      <vt:lpstr>Before we read …What is gravity?</vt:lpstr>
      <vt:lpstr>Gravitational Potential Energy</vt:lpstr>
      <vt:lpstr>Chemical Potential Energy</vt:lpstr>
      <vt:lpstr>Practicing with whiteboards</vt:lpstr>
      <vt:lpstr>Potential or Kinetic?</vt:lpstr>
      <vt:lpstr>Potential or Kinetic?</vt:lpstr>
      <vt:lpstr>Potential or Kinetic?</vt:lpstr>
      <vt:lpstr>Gravitational, Elastic, or Chemical?</vt:lpstr>
      <vt:lpstr>Gravitational, Elastic, or Chemical?</vt:lpstr>
      <vt:lpstr>Gravitational, Elastic, or Chemical?</vt:lpstr>
      <vt:lpstr>Which one has more Kinetic energy?</vt:lpstr>
      <vt:lpstr>Which one has more Kinetic Energy?</vt:lpstr>
    </vt:vector>
  </TitlesOfParts>
  <Company>Power Center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Catalyst (5 minutes)</dc:title>
  <dc:creator>Anne McGuirk</dc:creator>
  <cp:lastModifiedBy>Anne McGuirk</cp:lastModifiedBy>
  <cp:revision>5</cp:revision>
  <dcterms:created xsi:type="dcterms:W3CDTF">2010-10-03T21:28:56Z</dcterms:created>
  <dcterms:modified xsi:type="dcterms:W3CDTF">2010-10-04T17:53:28Z</dcterms:modified>
</cp:coreProperties>
</file>