
<file path=[Content_Types].xml><?xml version="1.0" encoding="utf-8"?>
<Types xmlns="http://schemas.openxmlformats.org/package/2006/content-types">
  <Override PartName="/ppt/slides/slide18.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diagrams/colors1.xml" ContentType="application/vnd.openxmlformats-officedocument.drawingml.diagramColors+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slideLayouts/slideLayout5.xml" ContentType="application/vnd.openxmlformats-officedocument.presentationml.slideLayout+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Override PartName="/ppt/slides/slide22.xml" ContentType="application/vnd.openxmlformats-officedocument.presentationml.slide+xml"/>
  <Override PartName="/ppt/slides/slide30.xml" ContentType="application/vnd.openxmlformats-officedocument.presentationml.slide+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2.xml" ContentType="application/vnd.openxmlformats-officedocument.presentationml.slide+xml"/>
  <Override PartName="/ppt/diagrams/layout1.xml" ContentType="application/vnd.openxmlformats-officedocument.drawingml.diagramLayout+xml"/>
  <Override PartName="/ppt/slideLayouts/slideLayout2.xml" ContentType="application/vnd.openxmlformats-officedocument.presentationml.slideLayout+xml"/>
  <Override PartName="/ppt/diagrams/quickStyle1.xml" ContentType="application/vnd.openxmlformats-officedocument.drawingml.diagramStyle+xml"/>
  <Override PartName="/ppt/slides/slide23.xml" ContentType="application/vnd.openxmlformats-officedocument.presentationml.slide+xml"/>
  <Override PartName="/ppt/slides/slide31.xml" ContentType="application/vnd.openxmlformats-officedocument.presentationml.slide+xml"/>
  <Default Extension="png" ContentType="image/png"/>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28.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diagrams/drawing1.xml" ContentType="application/vnd.ms-office.drawingml.diagramDrawing+xml"/>
  <Override PartName="/ppt/slides/slide8.xml" ContentType="application/vnd.openxmlformats-officedocument.presentationml.slide+xml"/>
  <Override PartName="/ppt/diagrams/data1.xml" ContentType="application/vnd.openxmlformats-officedocument.drawingml.diagramData+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29.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8" r:id="rId1"/>
  </p:sldMasterIdLst>
  <p:notesMasterIdLst>
    <p:notesMasterId r:id="rId33"/>
  </p:notesMasterIdLst>
  <p:sldIdLst>
    <p:sldId id="268" r:id="rId2"/>
    <p:sldId id="256" r:id="rId3"/>
    <p:sldId id="257" r:id="rId4"/>
    <p:sldId id="258" r:id="rId5"/>
    <p:sldId id="259" r:id="rId6"/>
    <p:sldId id="260" r:id="rId7"/>
    <p:sldId id="261" r:id="rId8"/>
    <p:sldId id="262" r:id="rId9"/>
    <p:sldId id="263" r:id="rId10"/>
    <p:sldId id="265" r:id="rId11"/>
    <p:sldId id="264" r:id="rId12"/>
    <p:sldId id="266" r:id="rId13"/>
    <p:sldId id="267"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5" r:id="rId29"/>
    <p:sldId id="286" r:id="rId30"/>
    <p:sldId id="283" r:id="rId31"/>
    <p:sldId id="284" r:id="rId32"/>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457200" rtl="0" eaLnBrk="1" latinLnBrk="0" hangingPunct="1">
      <a:defRPr sz="2400" kern="1200">
        <a:solidFill>
          <a:schemeClr val="tx1"/>
        </a:solidFill>
        <a:latin typeface="Times" charset="0"/>
        <a:ea typeface="+mn-ea"/>
        <a:cs typeface="+mn-cs"/>
      </a:defRPr>
    </a:lvl6pPr>
    <a:lvl7pPr marL="2743200" algn="l" defTabSz="457200" rtl="0" eaLnBrk="1" latinLnBrk="0" hangingPunct="1">
      <a:defRPr sz="2400" kern="1200">
        <a:solidFill>
          <a:schemeClr val="tx1"/>
        </a:solidFill>
        <a:latin typeface="Times" charset="0"/>
        <a:ea typeface="+mn-ea"/>
        <a:cs typeface="+mn-cs"/>
      </a:defRPr>
    </a:lvl7pPr>
    <a:lvl8pPr marL="3200400" algn="l" defTabSz="457200" rtl="0" eaLnBrk="1" latinLnBrk="0" hangingPunct="1">
      <a:defRPr sz="2400" kern="1200">
        <a:solidFill>
          <a:schemeClr val="tx1"/>
        </a:solidFill>
        <a:latin typeface="Times" charset="0"/>
        <a:ea typeface="+mn-ea"/>
        <a:cs typeface="+mn-cs"/>
      </a:defRPr>
    </a:lvl8pPr>
    <a:lvl9pPr marL="3657600" algn="l" defTabSz="457200" rtl="0" eaLnBrk="1" latinLnBrk="0" hangingPunct="1">
      <a:defRPr sz="2400" kern="1200">
        <a:solidFill>
          <a:schemeClr val="tx1"/>
        </a:solidFill>
        <a:latin typeface="Times"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27BADB"/>
    <a:srgbClr val="1C67BB"/>
    <a:srgbClr val="03042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32787"/>
    <p:restoredTop sz="90929"/>
  </p:normalViewPr>
  <p:slideViewPr>
    <p:cSldViewPr>
      <p:cViewPr varScale="1">
        <p:scale>
          <a:sx n="47" d="100"/>
          <a:sy n="47" d="100"/>
        </p:scale>
        <p:origin x="-104" y="-19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notesMaster" Target="notesMasters/notesMaster1.xml"/><Relationship Id="rId34" Type="http://schemas.openxmlformats.org/officeDocument/2006/relationships/printerSettings" Target="printerSettings/printerSettings1.bin"/><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6E732E7-DC0C-C343-ABE9-2DCD9592C60B}" type="doc">
      <dgm:prSet loTypeId="urn:microsoft.com/office/officeart/2005/8/layout/radial5" loCatId="relationship" qsTypeId="urn:microsoft.com/office/officeart/2005/8/quickstyle/simple4" qsCatId="simple" csTypeId="urn:microsoft.com/office/officeart/2005/8/colors/accent1_2" csCatId="accent1" phldr="1"/>
      <dgm:spPr/>
      <dgm:t>
        <a:bodyPr/>
        <a:lstStyle/>
        <a:p>
          <a:endParaRPr lang="en-US"/>
        </a:p>
      </dgm:t>
    </dgm:pt>
    <dgm:pt modelId="{EE94125F-B76E-844B-905E-A74B1D92E25D}">
      <dgm:prSet custT="1"/>
      <dgm:spPr/>
      <dgm:t>
        <a:bodyPr/>
        <a:lstStyle/>
        <a:p>
          <a:pPr rtl="0"/>
          <a:r>
            <a:rPr lang="en-US" sz="2800" dirty="0" smtClean="0">
              <a:solidFill>
                <a:srgbClr val="000000"/>
              </a:solidFill>
            </a:rPr>
            <a:t>Resources!</a:t>
          </a:r>
        </a:p>
        <a:p>
          <a:pPr rtl="0"/>
          <a:r>
            <a:rPr lang="en-US" sz="2800" dirty="0" smtClean="0">
              <a:solidFill>
                <a:srgbClr val="000000"/>
              </a:solidFill>
            </a:rPr>
            <a:t>(also known as sources)</a:t>
          </a:r>
          <a:endParaRPr lang="en-US" sz="2800" dirty="0">
            <a:solidFill>
              <a:srgbClr val="000000"/>
            </a:solidFill>
          </a:endParaRPr>
        </a:p>
      </dgm:t>
    </dgm:pt>
    <dgm:pt modelId="{95A65811-6A40-504C-994D-16B135B177B7}" type="parTrans" cxnId="{A10B499D-1C34-A44C-8046-31F1E94554EF}">
      <dgm:prSet/>
      <dgm:spPr/>
      <dgm:t>
        <a:bodyPr/>
        <a:lstStyle/>
        <a:p>
          <a:endParaRPr lang="en-US"/>
        </a:p>
      </dgm:t>
    </dgm:pt>
    <dgm:pt modelId="{75A3A8C5-E6CC-6E4D-A955-C070DA8C5FB4}" type="sibTrans" cxnId="{A10B499D-1C34-A44C-8046-31F1E94554EF}">
      <dgm:prSet/>
      <dgm:spPr/>
      <dgm:t>
        <a:bodyPr/>
        <a:lstStyle/>
        <a:p>
          <a:endParaRPr lang="en-US"/>
        </a:p>
      </dgm:t>
    </dgm:pt>
    <dgm:pt modelId="{A6D1F8C5-9671-F946-869C-E44C14FB8343}">
      <dgm:prSet custT="1"/>
      <dgm:spPr/>
      <dgm:t>
        <a:bodyPr/>
        <a:lstStyle/>
        <a:p>
          <a:pPr rtl="0"/>
          <a:r>
            <a:rPr lang="en-US" sz="2800" dirty="0" smtClean="0">
              <a:solidFill>
                <a:schemeClr val="tx1"/>
              </a:solidFill>
            </a:rPr>
            <a:t>Primary Resources</a:t>
          </a:r>
        </a:p>
      </dgm:t>
    </dgm:pt>
    <dgm:pt modelId="{333C2C03-76D6-964C-9DA1-28C2BAC77BBE}" type="parTrans" cxnId="{C6BF0F09-FBEE-3746-B987-29195425A0EF}">
      <dgm:prSet custT="1"/>
      <dgm:spPr>
        <a:solidFill>
          <a:srgbClr val="FF0000"/>
        </a:solidFill>
      </dgm:spPr>
      <dgm:t>
        <a:bodyPr/>
        <a:lstStyle/>
        <a:p>
          <a:endParaRPr lang="en-US" sz="2800"/>
        </a:p>
      </dgm:t>
    </dgm:pt>
    <dgm:pt modelId="{8DBAEF4D-45C7-0547-B08F-9CA89BDE3DFB}" type="sibTrans" cxnId="{C6BF0F09-FBEE-3746-B987-29195425A0EF}">
      <dgm:prSet/>
      <dgm:spPr/>
      <dgm:t>
        <a:bodyPr/>
        <a:lstStyle/>
        <a:p>
          <a:endParaRPr lang="en-US"/>
        </a:p>
      </dgm:t>
    </dgm:pt>
    <dgm:pt modelId="{9A2FD802-8BEA-1C45-9717-B70D0B44D887}">
      <dgm:prSet custT="1"/>
      <dgm:spPr/>
      <dgm:t>
        <a:bodyPr/>
        <a:lstStyle/>
        <a:p>
          <a:pPr rtl="0"/>
          <a:r>
            <a:rPr lang="en-US" sz="2800" dirty="0" smtClean="0">
              <a:solidFill>
                <a:srgbClr val="000000"/>
              </a:solidFill>
            </a:rPr>
            <a:t>Secondary Resources</a:t>
          </a:r>
        </a:p>
      </dgm:t>
    </dgm:pt>
    <dgm:pt modelId="{8521E662-10D9-C14F-8CFB-71482C9213A9}" type="parTrans" cxnId="{1AC25B82-D805-6148-BD7F-EE960BE90E20}">
      <dgm:prSet custT="1"/>
      <dgm:spPr>
        <a:solidFill>
          <a:srgbClr val="FF0000"/>
        </a:solidFill>
      </dgm:spPr>
      <dgm:t>
        <a:bodyPr/>
        <a:lstStyle/>
        <a:p>
          <a:endParaRPr lang="en-US" sz="2800"/>
        </a:p>
      </dgm:t>
    </dgm:pt>
    <dgm:pt modelId="{8E3ACD77-FDDC-C44A-8C95-A7CBF9CAD080}" type="sibTrans" cxnId="{1AC25B82-D805-6148-BD7F-EE960BE90E20}">
      <dgm:prSet/>
      <dgm:spPr/>
      <dgm:t>
        <a:bodyPr/>
        <a:lstStyle/>
        <a:p>
          <a:endParaRPr lang="en-US"/>
        </a:p>
      </dgm:t>
    </dgm:pt>
    <dgm:pt modelId="{AF940741-C820-0742-8590-A7CD3192A311}" type="pres">
      <dgm:prSet presAssocID="{56E732E7-DC0C-C343-ABE9-2DCD9592C60B}" presName="Name0" presStyleCnt="0">
        <dgm:presLayoutVars>
          <dgm:chMax val="1"/>
          <dgm:dir/>
          <dgm:animLvl val="ctr"/>
          <dgm:resizeHandles val="exact"/>
        </dgm:presLayoutVars>
      </dgm:prSet>
      <dgm:spPr/>
      <dgm:t>
        <a:bodyPr/>
        <a:lstStyle/>
        <a:p>
          <a:endParaRPr lang="en-US"/>
        </a:p>
      </dgm:t>
    </dgm:pt>
    <dgm:pt modelId="{FC299B71-B6AF-FE4A-AC73-611688DC55DC}" type="pres">
      <dgm:prSet presAssocID="{EE94125F-B76E-844B-905E-A74B1D92E25D}" presName="centerShape" presStyleLbl="node0" presStyleIdx="0" presStyleCnt="1" custScaleX="305031" custScaleY="168959" custLinFactNeighborX="-6695" custLinFactNeighborY="-50041"/>
      <dgm:spPr/>
      <dgm:t>
        <a:bodyPr/>
        <a:lstStyle/>
        <a:p>
          <a:endParaRPr lang="en-US"/>
        </a:p>
      </dgm:t>
    </dgm:pt>
    <dgm:pt modelId="{586741B0-D7F2-0042-A742-868FE2A787F0}" type="pres">
      <dgm:prSet presAssocID="{333C2C03-76D6-964C-9DA1-28C2BAC77BBE}" presName="parTrans" presStyleLbl="sibTrans2D1" presStyleIdx="0" presStyleCnt="2"/>
      <dgm:spPr/>
      <dgm:t>
        <a:bodyPr/>
        <a:lstStyle/>
        <a:p>
          <a:endParaRPr lang="en-US"/>
        </a:p>
      </dgm:t>
    </dgm:pt>
    <dgm:pt modelId="{011D747D-A249-3E48-9B6B-EDA711FFA641}" type="pres">
      <dgm:prSet presAssocID="{333C2C03-76D6-964C-9DA1-28C2BAC77BBE}" presName="connectorText" presStyleLbl="sibTrans2D1" presStyleIdx="0" presStyleCnt="2"/>
      <dgm:spPr/>
      <dgm:t>
        <a:bodyPr/>
        <a:lstStyle/>
        <a:p>
          <a:endParaRPr lang="en-US"/>
        </a:p>
      </dgm:t>
    </dgm:pt>
    <dgm:pt modelId="{F80BB109-5CA0-AF41-9867-E4BBB926000F}" type="pres">
      <dgm:prSet presAssocID="{A6D1F8C5-9671-F946-869C-E44C14FB8343}" presName="node" presStyleLbl="node1" presStyleIdx="0" presStyleCnt="2" custScaleX="215315" custScaleY="197198" custRadScaleRad="189162" custRadScaleInc="-128825">
        <dgm:presLayoutVars>
          <dgm:bulletEnabled val="1"/>
        </dgm:presLayoutVars>
      </dgm:prSet>
      <dgm:spPr/>
      <dgm:t>
        <a:bodyPr/>
        <a:lstStyle/>
        <a:p>
          <a:endParaRPr lang="en-US"/>
        </a:p>
      </dgm:t>
    </dgm:pt>
    <dgm:pt modelId="{0C8B6425-902D-7846-A1C0-328FE9635914}" type="pres">
      <dgm:prSet presAssocID="{8521E662-10D9-C14F-8CFB-71482C9213A9}" presName="parTrans" presStyleLbl="sibTrans2D1" presStyleIdx="1" presStyleCnt="2"/>
      <dgm:spPr/>
      <dgm:t>
        <a:bodyPr/>
        <a:lstStyle/>
        <a:p>
          <a:endParaRPr lang="en-US"/>
        </a:p>
      </dgm:t>
    </dgm:pt>
    <dgm:pt modelId="{5C82B93B-BC77-344E-8B31-5194B5CADDF5}" type="pres">
      <dgm:prSet presAssocID="{8521E662-10D9-C14F-8CFB-71482C9213A9}" presName="connectorText" presStyleLbl="sibTrans2D1" presStyleIdx="1" presStyleCnt="2"/>
      <dgm:spPr/>
      <dgm:t>
        <a:bodyPr/>
        <a:lstStyle/>
        <a:p>
          <a:endParaRPr lang="en-US"/>
        </a:p>
      </dgm:t>
    </dgm:pt>
    <dgm:pt modelId="{2355CA73-E876-8142-BB10-2D0A1C1E3AA0}" type="pres">
      <dgm:prSet presAssocID="{9A2FD802-8BEA-1C45-9717-B70D0B44D887}" presName="node" presStyleLbl="node1" presStyleIdx="1" presStyleCnt="2" custScaleX="244275" custScaleY="181883" custRadScaleRad="164050" custRadScaleInc="-75250">
        <dgm:presLayoutVars>
          <dgm:bulletEnabled val="1"/>
        </dgm:presLayoutVars>
      </dgm:prSet>
      <dgm:spPr/>
      <dgm:t>
        <a:bodyPr/>
        <a:lstStyle/>
        <a:p>
          <a:endParaRPr lang="en-US"/>
        </a:p>
      </dgm:t>
    </dgm:pt>
  </dgm:ptLst>
  <dgm:cxnLst>
    <dgm:cxn modelId="{0D1E7B8A-A58D-3F40-9A64-EA35FF7703B4}" type="presOf" srcId="{A6D1F8C5-9671-F946-869C-E44C14FB8343}" destId="{F80BB109-5CA0-AF41-9867-E4BBB926000F}" srcOrd="0" destOrd="0" presId="urn:microsoft.com/office/officeart/2005/8/layout/radial5"/>
    <dgm:cxn modelId="{22D64C9B-D80C-964A-B523-DB0D5A567B02}" type="presOf" srcId="{56E732E7-DC0C-C343-ABE9-2DCD9592C60B}" destId="{AF940741-C820-0742-8590-A7CD3192A311}" srcOrd="0" destOrd="0" presId="urn:microsoft.com/office/officeart/2005/8/layout/radial5"/>
    <dgm:cxn modelId="{F4FED699-90C7-6446-8A6A-946195B76501}" type="presOf" srcId="{EE94125F-B76E-844B-905E-A74B1D92E25D}" destId="{FC299B71-B6AF-FE4A-AC73-611688DC55DC}" srcOrd="0" destOrd="0" presId="urn:microsoft.com/office/officeart/2005/8/layout/radial5"/>
    <dgm:cxn modelId="{FF9A7AB7-FCDC-B64F-8A61-95B5F3EEB56B}" type="presOf" srcId="{333C2C03-76D6-964C-9DA1-28C2BAC77BBE}" destId="{011D747D-A249-3E48-9B6B-EDA711FFA641}" srcOrd="1" destOrd="0" presId="urn:microsoft.com/office/officeart/2005/8/layout/radial5"/>
    <dgm:cxn modelId="{C1ABF404-2562-A04B-AC3C-082194757B3C}" type="presOf" srcId="{333C2C03-76D6-964C-9DA1-28C2BAC77BBE}" destId="{586741B0-D7F2-0042-A742-868FE2A787F0}" srcOrd="0" destOrd="0" presId="urn:microsoft.com/office/officeart/2005/8/layout/radial5"/>
    <dgm:cxn modelId="{C6BF0F09-FBEE-3746-B987-29195425A0EF}" srcId="{EE94125F-B76E-844B-905E-A74B1D92E25D}" destId="{A6D1F8C5-9671-F946-869C-E44C14FB8343}" srcOrd="0" destOrd="0" parTransId="{333C2C03-76D6-964C-9DA1-28C2BAC77BBE}" sibTransId="{8DBAEF4D-45C7-0547-B08F-9CA89BDE3DFB}"/>
    <dgm:cxn modelId="{87EC7118-06AC-6340-813F-457731977287}" type="presOf" srcId="{8521E662-10D9-C14F-8CFB-71482C9213A9}" destId="{5C82B93B-BC77-344E-8B31-5194B5CADDF5}" srcOrd="1" destOrd="0" presId="urn:microsoft.com/office/officeart/2005/8/layout/radial5"/>
    <dgm:cxn modelId="{A10B499D-1C34-A44C-8046-31F1E94554EF}" srcId="{56E732E7-DC0C-C343-ABE9-2DCD9592C60B}" destId="{EE94125F-B76E-844B-905E-A74B1D92E25D}" srcOrd="0" destOrd="0" parTransId="{95A65811-6A40-504C-994D-16B135B177B7}" sibTransId="{75A3A8C5-E6CC-6E4D-A955-C070DA8C5FB4}"/>
    <dgm:cxn modelId="{022B4384-D776-E74C-86A0-2D31420714F4}" type="presOf" srcId="{9A2FD802-8BEA-1C45-9717-B70D0B44D887}" destId="{2355CA73-E876-8142-BB10-2D0A1C1E3AA0}" srcOrd="0" destOrd="0" presId="urn:microsoft.com/office/officeart/2005/8/layout/radial5"/>
    <dgm:cxn modelId="{64423F7C-D3DB-F740-9743-EF4790CA0844}" type="presOf" srcId="{8521E662-10D9-C14F-8CFB-71482C9213A9}" destId="{0C8B6425-902D-7846-A1C0-328FE9635914}" srcOrd="0" destOrd="0" presId="urn:microsoft.com/office/officeart/2005/8/layout/radial5"/>
    <dgm:cxn modelId="{1AC25B82-D805-6148-BD7F-EE960BE90E20}" srcId="{EE94125F-B76E-844B-905E-A74B1D92E25D}" destId="{9A2FD802-8BEA-1C45-9717-B70D0B44D887}" srcOrd="1" destOrd="0" parTransId="{8521E662-10D9-C14F-8CFB-71482C9213A9}" sibTransId="{8E3ACD77-FDDC-C44A-8C95-A7CBF9CAD080}"/>
    <dgm:cxn modelId="{8C225A22-0FB0-DD48-9767-0940C3B1B86A}" type="presParOf" srcId="{AF940741-C820-0742-8590-A7CD3192A311}" destId="{FC299B71-B6AF-FE4A-AC73-611688DC55DC}" srcOrd="0" destOrd="0" presId="urn:microsoft.com/office/officeart/2005/8/layout/radial5"/>
    <dgm:cxn modelId="{809F1D66-537F-1A42-B028-8202DD8A98ED}" type="presParOf" srcId="{AF940741-C820-0742-8590-A7CD3192A311}" destId="{586741B0-D7F2-0042-A742-868FE2A787F0}" srcOrd="1" destOrd="0" presId="urn:microsoft.com/office/officeart/2005/8/layout/radial5"/>
    <dgm:cxn modelId="{AE600818-66C5-3046-AA94-4110FDAA1061}" type="presParOf" srcId="{586741B0-D7F2-0042-A742-868FE2A787F0}" destId="{011D747D-A249-3E48-9B6B-EDA711FFA641}" srcOrd="0" destOrd="0" presId="urn:microsoft.com/office/officeart/2005/8/layout/radial5"/>
    <dgm:cxn modelId="{361A82F7-0E14-494F-B23F-A45730F48077}" type="presParOf" srcId="{AF940741-C820-0742-8590-A7CD3192A311}" destId="{F80BB109-5CA0-AF41-9867-E4BBB926000F}" srcOrd="2" destOrd="0" presId="urn:microsoft.com/office/officeart/2005/8/layout/radial5"/>
    <dgm:cxn modelId="{8190D13C-3035-3E4B-A752-64C5CC7A77EF}" type="presParOf" srcId="{AF940741-C820-0742-8590-A7CD3192A311}" destId="{0C8B6425-902D-7846-A1C0-328FE9635914}" srcOrd="3" destOrd="0" presId="urn:microsoft.com/office/officeart/2005/8/layout/radial5"/>
    <dgm:cxn modelId="{150BB74B-E553-DE4D-8CAA-237B8195B953}" type="presParOf" srcId="{0C8B6425-902D-7846-A1C0-328FE9635914}" destId="{5C82B93B-BC77-344E-8B31-5194B5CADDF5}" srcOrd="0" destOrd="0" presId="urn:microsoft.com/office/officeart/2005/8/layout/radial5"/>
    <dgm:cxn modelId="{1083CF62-A604-374D-BD86-90AB916EAB37}" type="presParOf" srcId="{AF940741-C820-0742-8590-A7CD3192A311}" destId="{2355CA73-E876-8142-BB10-2D0A1C1E3AA0}" srcOrd="4" destOrd="0" presId="urn:microsoft.com/office/officeart/2005/8/layout/radial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C299B71-B6AF-FE4A-AC73-611688DC55DC}">
      <dsp:nvSpPr>
        <dsp:cNvPr id="0" name=""/>
        <dsp:cNvSpPr/>
      </dsp:nvSpPr>
      <dsp:spPr>
        <a:xfrm>
          <a:off x="2147356" y="0"/>
          <a:ext cx="3300943" cy="1828417"/>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rtl="0">
            <a:lnSpc>
              <a:spcPct val="90000"/>
            </a:lnSpc>
            <a:spcBef>
              <a:spcPct val="0"/>
            </a:spcBef>
            <a:spcAft>
              <a:spcPct val="35000"/>
            </a:spcAft>
          </a:pPr>
          <a:r>
            <a:rPr lang="en-US" sz="2800" kern="1200" dirty="0" smtClean="0">
              <a:solidFill>
                <a:srgbClr val="000000"/>
              </a:solidFill>
            </a:rPr>
            <a:t>Resources!</a:t>
          </a:r>
        </a:p>
        <a:p>
          <a:pPr lvl="0" algn="ctr" defTabSz="1244600" rtl="0">
            <a:lnSpc>
              <a:spcPct val="90000"/>
            </a:lnSpc>
            <a:spcBef>
              <a:spcPct val="0"/>
            </a:spcBef>
            <a:spcAft>
              <a:spcPct val="35000"/>
            </a:spcAft>
          </a:pPr>
          <a:r>
            <a:rPr lang="en-US" sz="2800" kern="1200" dirty="0" smtClean="0">
              <a:solidFill>
                <a:srgbClr val="000000"/>
              </a:solidFill>
            </a:rPr>
            <a:t>(also known as sources)</a:t>
          </a:r>
          <a:endParaRPr lang="en-US" sz="2800" kern="1200" dirty="0">
            <a:solidFill>
              <a:srgbClr val="000000"/>
            </a:solidFill>
          </a:endParaRPr>
        </a:p>
      </dsp:txBody>
      <dsp:txXfrm>
        <a:off x="2147356" y="0"/>
        <a:ext cx="3300943" cy="1828417"/>
      </dsp:txXfrm>
    </dsp:sp>
    <dsp:sp modelId="{586741B0-D7F2-0042-A742-868FE2A787F0}">
      <dsp:nvSpPr>
        <dsp:cNvPr id="0" name=""/>
        <dsp:cNvSpPr/>
      </dsp:nvSpPr>
      <dsp:spPr>
        <a:xfrm rot="8281727">
          <a:off x="2364131" y="1803318"/>
          <a:ext cx="481437" cy="367936"/>
        </a:xfrm>
        <a:prstGeom prst="rightArrow">
          <a:avLst>
            <a:gd name="adj1" fmla="val 60000"/>
            <a:gd name="adj2" fmla="val 50000"/>
          </a:avLst>
        </a:prstGeom>
        <a:solidFill>
          <a:srgbClr val="FF000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endParaRPr lang="en-US" sz="2800" kern="1200"/>
        </a:p>
      </dsp:txBody>
      <dsp:txXfrm rot="8281727">
        <a:off x="2364131" y="1803318"/>
        <a:ext cx="481437" cy="367936"/>
      </dsp:txXfrm>
    </dsp:sp>
    <dsp:sp modelId="{F80BB109-5CA0-AF41-9867-E4BBB926000F}">
      <dsp:nvSpPr>
        <dsp:cNvPr id="0" name=""/>
        <dsp:cNvSpPr/>
      </dsp:nvSpPr>
      <dsp:spPr>
        <a:xfrm>
          <a:off x="260812" y="1980789"/>
          <a:ext cx="2330066" cy="2134010"/>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rtl="0">
            <a:lnSpc>
              <a:spcPct val="90000"/>
            </a:lnSpc>
            <a:spcBef>
              <a:spcPct val="0"/>
            </a:spcBef>
            <a:spcAft>
              <a:spcPct val="35000"/>
            </a:spcAft>
          </a:pPr>
          <a:r>
            <a:rPr lang="en-US" sz="2800" kern="1200" dirty="0" smtClean="0">
              <a:solidFill>
                <a:schemeClr val="tx1"/>
              </a:solidFill>
            </a:rPr>
            <a:t>Primary Resources</a:t>
          </a:r>
        </a:p>
      </dsp:txBody>
      <dsp:txXfrm>
        <a:off x="260812" y="1980789"/>
        <a:ext cx="2330066" cy="2134010"/>
      </dsp:txXfrm>
    </dsp:sp>
    <dsp:sp modelId="{0C8B6425-902D-7846-A1C0-328FE9635914}">
      <dsp:nvSpPr>
        <dsp:cNvPr id="0" name=""/>
        <dsp:cNvSpPr/>
      </dsp:nvSpPr>
      <dsp:spPr>
        <a:xfrm rot="2422241">
          <a:off x="4798740" y="1796682"/>
          <a:ext cx="506905" cy="367936"/>
        </a:xfrm>
        <a:prstGeom prst="rightArrow">
          <a:avLst>
            <a:gd name="adj1" fmla="val 60000"/>
            <a:gd name="adj2" fmla="val 50000"/>
          </a:avLst>
        </a:prstGeom>
        <a:solidFill>
          <a:srgbClr val="FF000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endParaRPr lang="en-US" sz="2800" kern="1200"/>
        </a:p>
      </dsp:txBody>
      <dsp:txXfrm rot="2422241">
        <a:off x="4798740" y="1796682"/>
        <a:ext cx="506905" cy="367936"/>
      </dsp:txXfrm>
    </dsp:sp>
    <dsp:sp modelId="{2355CA73-E876-8142-BB10-2D0A1C1E3AA0}">
      <dsp:nvSpPr>
        <dsp:cNvPr id="0" name=""/>
        <dsp:cNvSpPr/>
      </dsp:nvSpPr>
      <dsp:spPr>
        <a:xfrm>
          <a:off x="4976539" y="2055908"/>
          <a:ext cx="2643462" cy="1968276"/>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rtl="0">
            <a:lnSpc>
              <a:spcPct val="90000"/>
            </a:lnSpc>
            <a:spcBef>
              <a:spcPct val="0"/>
            </a:spcBef>
            <a:spcAft>
              <a:spcPct val="35000"/>
            </a:spcAft>
          </a:pPr>
          <a:r>
            <a:rPr lang="en-US" sz="2800" kern="1200" dirty="0" smtClean="0">
              <a:solidFill>
                <a:srgbClr val="000000"/>
              </a:solidFill>
            </a:rPr>
            <a:t>Secondary Resources</a:t>
          </a:r>
        </a:p>
      </dsp:txBody>
      <dsp:txXfrm>
        <a:off x="4976539" y="2055908"/>
        <a:ext cx="2643462" cy="1968276"/>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364B8D-4444-1749-8FA2-4044FEBF29ED}" type="datetimeFigureOut">
              <a:rPr lang="en-US" smtClean="0"/>
              <a:pPr/>
              <a:t>3/11/11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2707DB-7B7D-E344-9364-22078A008AB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Have students write down the definition of primary source.</a:t>
            </a:r>
            <a:endParaRPr lang="en-US" dirty="0"/>
          </a:p>
        </p:txBody>
      </p:sp>
      <p:sp>
        <p:nvSpPr>
          <p:cNvPr id="4" name="Slide Number Placeholder 3"/>
          <p:cNvSpPr>
            <a:spLocks noGrp="1"/>
          </p:cNvSpPr>
          <p:nvPr>
            <p:ph type="sldNum" sz="quarter" idx="10"/>
          </p:nvPr>
        </p:nvSpPr>
        <p:spPr/>
        <p:txBody>
          <a:bodyPr/>
          <a:lstStyle/>
          <a:p>
            <a:fld id="{202707DB-7B7D-E344-9364-22078A008AB4}" type="slidenum">
              <a:rPr lang="en-US" smtClean="0"/>
              <a:pPr/>
              <a:t>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Have students write the definition of a secondary source.</a:t>
            </a:r>
            <a:endParaRPr lang="en-US" dirty="0"/>
          </a:p>
        </p:txBody>
      </p:sp>
      <p:sp>
        <p:nvSpPr>
          <p:cNvPr id="4" name="Slide Number Placeholder 3"/>
          <p:cNvSpPr>
            <a:spLocks noGrp="1"/>
          </p:cNvSpPr>
          <p:nvPr>
            <p:ph type="sldNum" sz="quarter" idx="10"/>
          </p:nvPr>
        </p:nvSpPr>
        <p:spPr/>
        <p:txBody>
          <a:bodyPr/>
          <a:lstStyle/>
          <a:p>
            <a:fld id="{202707DB-7B7D-E344-9364-22078A008AB4}"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667000"/>
            <a:ext cx="7772400" cy="1143000"/>
          </a:xfrm>
        </p:spPr>
        <p:txBody>
          <a:bodyPr/>
          <a:lstStyle>
            <a:lvl1pPr>
              <a:defRPr>
                <a:solidFill>
                  <a:srgbClr val="03042B"/>
                </a:solidFill>
              </a:defRPr>
            </a:lvl1pPr>
          </a:lstStyle>
          <a:p>
            <a:r>
              <a:rPr lang="en-US"/>
              <a:t>Click to edit Master title style</a:t>
            </a:r>
          </a:p>
        </p:txBody>
      </p:sp>
      <p:sp>
        <p:nvSpPr>
          <p:cNvPr id="2051" name="Rectangle 3"/>
          <p:cNvSpPr>
            <a:spLocks noGrp="1" noChangeArrowheads="1"/>
          </p:cNvSpPr>
          <p:nvPr>
            <p:ph type="subTitle" idx="1"/>
          </p:nvPr>
        </p:nvSpPr>
        <p:spPr>
          <a:xfrm>
            <a:off x="1371600" y="3657600"/>
            <a:ext cx="6400800" cy="1752600"/>
          </a:xfrm>
        </p:spPr>
        <p:txBody>
          <a:bodyPr/>
          <a:lstStyle>
            <a:lvl1pPr marL="0" indent="0" algn="ctr">
              <a:buFontTx/>
              <a:buNone/>
              <a:defRPr/>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1426DD5D-4F1F-9E4A-B8D1-89832F95B684}"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E438CB79-3AF1-A549-A2F4-E410307BBAF4}"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0EF2497F-8772-0A48-89A9-0BAA5B2E109C}"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E5E77DB2-DFC8-C245-9932-8299F20876F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3A2B6AED-A6AE-E245-B2D9-4FDAD2A4B2F8}"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smtClean="0"/>
            </a:lvl1pPr>
          </a:lstStyle>
          <a:p>
            <a:fld id="{6AC1EBAC-49B5-2D49-B5DC-5AC1613C7052}"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smtClean="0"/>
            </a:lvl1pPr>
          </a:lstStyle>
          <a:p>
            <a:fld id="{D8FF4DC4-63C5-B643-9EFF-CC2D9D16AA32}"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smtClean="0"/>
            </a:lvl1pPr>
          </a:lstStyle>
          <a:p>
            <a:fld id="{61B0E170-F537-7C49-B54B-C58B2B8FE18A}"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DB380FEE-88F8-324B-AA90-80FBA6EB719B}"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787D3615-534E-7344-A238-4A4E7CBDCAC5}"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3042B"/>
                </a:solidFill>
                <a:latin typeface="+mn-lt"/>
              </a:defRPr>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3042B"/>
                </a:solidFill>
                <a:latin typeface="+mn-lt"/>
              </a:defRPr>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3042B"/>
                </a:solidFill>
                <a:latin typeface="+mn-lt"/>
              </a:defRPr>
            </a:lvl1pPr>
          </a:lstStyle>
          <a:p>
            <a:fld id="{0AA9061B-208A-8C41-9CBB-50CE9F8B8476}"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bg1"/>
          </a:solidFill>
          <a:latin typeface="+mj-lt"/>
          <a:ea typeface="+mj-ea"/>
          <a:cs typeface="+mj-cs"/>
        </a:defRPr>
      </a:lvl1pPr>
      <a:lvl2pPr algn="ctr" rtl="0" fontAlgn="base">
        <a:spcBef>
          <a:spcPct val="0"/>
        </a:spcBef>
        <a:spcAft>
          <a:spcPct val="0"/>
        </a:spcAft>
        <a:defRPr sz="4400">
          <a:solidFill>
            <a:schemeClr val="bg1"/>
          </a:solidFill>
          <a:latin typeface="Trebuchet MS" charset="0"/>
        </a:defRPr>
      </a:lvl2pPr>
      <a:lvl3pPr algn="ctr" rtl="0" fontAlgn="base">
        <a:spcBef>
          <a:spcPct val="0"/>
        </a:spcBef>
        <a:spcAft>
          <a:spcPct val="0"/>
        </a:spcAft>
        <a:defRPr sz="4400">
          <a:solidFill>
            <a:schemeClr val="bg1"/>
          </a:solidFill>
          <a:latin typeface="Trebuchet MS" charset="0"/>
        </a:defRPr>
      </a:lvl3pPr>
      <a:lvl4pPr algn="ctr" rtl="0" fontAlgn="base">
        <a:spcBef>
          <a:spcPct val="0"/>
        </a:spcBef>
        <a:spcAft>
          <a:spcPct val="0"/>
        </a:spcAft>
        <a:defRPr sz="4400">
          <a:solidFill>
            <a:schemeClr val="bg1"/>
          </a:solidFill>
          <a:latin typeface="Trebuchet MS" charset="0"/>
        </a:defRPr>
      </a:lvl4pPr>
      <a:lvl5pPr algn="ctr" rtl="0" fontAlgn="base">
        <a:spcBef>
          <a:spcPct val="0"/>
        </a:spcBef>
        <a:spcAft>
          <a:spcPct val="0"/>
        </a:spcAft>
        <a:defRPr sz="4400">
          <a:solidFill>
            <a:schemeClr val="bg1"/>
          </a:solidFill>
          <a:latin typeface="Trebuchet MS" charset="0"/>
        </a:defRPr>
      </a:lvl5pPr>
      <a:lvl6pPr marL="457200" algn="ctr" rtl="0" fontAlgn="base">
        <a:spcBef>
          <a:spcPct val="0"/>
        </a:spcBef>
        <a:spcAft>
          <a:spcPct val="0"/>
        </a:spcAft>
        <a:defRPr sz="4400">
          <a:solidFill>
            <a:schemeClr val="bg1"/>
          </a:solidFill>
          <a:latin typeface="Trebuchet MS" charset="0"/>
        </a:defRPr>
      </a:lvl6pPr>
      <a:lvl7pPr marL="914400" algn="ctr" rtl="0" fontAlgn="base">
        <a:spcBef>
          <a:spcPct val="0"/>
        </a:spcBef>
        <a:spcAft>
          <a:spcPct val="0"/>
        </a:spcAft>
        <a:defRPr sz="4400">
          <a:solidFill>
            <a:schemeClr val="bg1"/>
          </a:solidFill>
          <a:latin typeface="Trebuchet MS" charset="0"/>
        </a:defRPr>
      </a:lvl7pPr>
      <a:lvl8pPr marL="1371600" algn="ctr" rtl="0" fontAlgn="base">
        <a:spcBef>
          <a:spcPct val="0"/>
        </a:spcBef>
        <a:spcAft>
          <a:spcPct val="0"/>
        </a:spcAft>
        <a:defRPr sz="4400">
          <a:solidFill>
            <a:schemeClr val="bg1"/>
          </a:solidFill>
          <a:latin typeface="Trebuchet MS" charset="0"/>
        </a:defRPr>
      </a:lvl8pPr>
      <a:lvl9pPr marL="1828800" algn="ctr" rtl="0" fontAlgn="base">
        <a:spcBef>
          <a:spcPct val="0"/>
        </a:spcBef>
        <a:spcAft>
          <a:spcPct val="0"/>
        </a:spcAft>
        <a:defRPr sz="4400">
          <a:solidFill>
            <a:schemeClr val="bg1"/>
          </a:solidFill>
          <a:latin typeface="Trebuchet MS" charset="0"/>
        </a:defRPr>
      </a:lvl9pPr>
    </p:titleStyle>
    <p:bodyStyle>
      <a:lvl1pPr marL="342900" indent="-342900" algn="l" rtl="0" fontAlgn="base">
        <a:spcBef>
          <a:spcPct val="20000"/>
        </a:spcBef>
        <a:spcAft>
          <a:spcPct val="0"/>
        </a:spcAft>
        <a:buChar char="•"/>
        <a:defRPr sz="3200">
          <a:solidFill>
            <a:srgbClr val="03042B"/>
          </a:solidFill>
          <a:latin typeface="+mn-lt"/>
          <a:ea typeface="+mn-ea"/>
          <a:cs typeface="+mn-cs"/>
        </a:defRPr>
      </a:lvl1pPr>
      <a:lvl2pPr marL="742950" indent="-285750" algn="l" rtl="0" fontAlgn="base">
        <a:spcBef>
          <a:spcPct val="20000"/>
        </a:spcBef>
        <a:spcAft>
          <a:spcPct val="0"/>
        </a:spcAft>
        <a:buChar char="–"/>
        <a:defRPr sz="2800">
          <a:solidFill>
            <a:srgbClr val="03042B"/>
          </a:solidFill>
          <a:latin typeface="+mn-lt"/>
          <a:ea typeface="ＭＳ Ｐゴシック" charset="-128"/>
        </a:defRPr>
      </a:lvl2pPr>
      <a:lvl3pPr marL="1143000" indent="-228600" algn="l" rtl="0" fontAlgn="base">
        <a:spcBef>
          <a:spcPct val="20000"/>
        </a:spcBef>
        <a:spcAft>
          <a:spcPct val="0"/>
        </a:spcAft>
        <a:buChar char="•"/>
        <a:defRPr sz="2400">
          <a:solidFill>
            <a:srgbClr val="03042B"/>
          </a:solidFill>
          <a:latin typeface="+mn-lt"/>
          <a:ea typeface="ＭＳ Ｐゴシック" charset="-128"/>
        </a:defRPr>
      </a:lvl3pPr>
      <a:lvl4pPr marL="1600200" indent="-228600" algn="l" rtl="0" fontAlgn="base">
        <a:spcBef>
          <a:spcPct val="20000"/>
        </a:spcBef>
        <a:spcAft>
          <a:spcPct val="0"/>
        </a:spcAft>
        <a:buChar char="–"/>
        <a:defRPr sz="2000">
          <a:solidFill>
            <a:srgbClr val="03042B"/>
          </a:solidFill>
          <a:latin typeface="+mn-lt"/>
          <a:ea typeface="ＭＳ Ｐゴシック" charset="-128"/>
        </a:defRPr>
      </a:lvl4pPr>
      <a:lvl5pPr marL="2057400" indent="-228600" algn="l" rtl="0" fontAlgn="base">
        <a:spcBef>
          <a:spcPct val="20000"/>
        </a:spcBef>
        <a:spcAft>
          <a:spcPct val="0"/>
        </a:spcAft>
        <a:buChar char="»"/>
        <a:defRPr sz="2000">
          <a:solidFill>
            <a:srgbClr val="03042B"/>
          </a:solidFill>
          <a:latin typeface="+mn-lt"/>
          <a:ea typeface="ＭＳ Ｐゴシック" charset="-128"/>
        </a:defRPr>
      </a:lvl5pPr>
      <a:lvl6pPr marL="2514600" indent="-228600" algn="l" rtl="0" fontAlgn="base">
        <a:spcBef>
          <a:spcPct val="20000"/>
        </a:spcBef>
        <a:spcAft>
          <a:spcPct val="0"/>
        </a:spcAft>
        <a:buChar char="»"/>
        <a:defRPr sz="2000">
          <a:solidFill>
            <a:srgbClr val="03042B"/>
          </a:solidFill>
          <a:latin typeface="+mn-lt"/>
          <a:ea typeface="ＭＳ Ｐゴシック" charset="-128"/>
        </a:defRPr>
      </a:lvl6pPr>
      <a:lvl7pPr marL="2971800" indent="-228600" algn="l" rtl="0" fontAlgn="base">
        <a:spcBef>
          <a:spcPct val="20000"/>
        </a:spcBef>
        <a:spcAft>
          <a:spcPct val="0"/>
        </a:spcAft>
        <a:buChar char="»"/>
        <a:defRPr sz="2000">
          <a:solidFill>
            <a:srgbClr val="03042B"/>
          </a:solidFill>
          <a:latin typeface="+mn-lt"/>
          <a:ea typeface="ＭＳ Ｐゴシック" charset="-128"/>
        </a:defRPr>
      </a:lvl7pPr>
      <a:lvl8pPr marL="3429000" indent="-228600" algn="l" rtl="0" fontAlgn="base">
        <a:spcBef>
          <a:spcPct val="20000"/>
        </a:spcBef>
        <a:spcAft>
          <a:spcPct val="0"/>
        </a:spcAft>
        <a:buChar char="»"/>
        <a:defRPr sz="2000">
          <a:solidFill>
            <a:srgbClr val="03042B"/>
          </a:solidFill>
          <a:latin typeface="+mn-lt"/>
          <a:ea typeface="ＭＳ Ｐゴシック" charset="-128"/>
        </a:defRPr>
      </a:lvl8pPr>
      <a:lvl9pPr marL="3886200" indent="-228600" algn="l" rtl="0" fontAlgn="base">
        <a:spcBef>
          <a:spcPct val="20000"/>
        </a:spcBef>
        <a:spcAft>
          <a:spcPct val="0"/>
        </a:spcAft>
        <a:buChar char="»"/>
        <a:defRPr sz="2000">
          <a:solidFill>
            <a:srgbClr val="03042B"/>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8.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effectLst>
                  <a:glow rad="101600">
                    <a:schemeClr val="accent4">
                      <a:alpha val="75000"/>
                    </a:schemeClr>
                  </a:glow>
                </a:effectLst>
              </a:rPr>
              <a:t>Question Of The Day!</a:t>
            </a:r>
            <a:endParaRPr lang="en-US" b="1" dirty="0">
              <a:effectLst>
                <a:glow rad="101600">
                  <a:schemeClr val="accent4">
                    <a:alpha val="75000"/>
                  </a:schemeClr>
                </a:glow>
              </a:effectLst>
            </a:endParaRPr>
          </a:p>
        </p:txBody>
      </p:sp>
      <p:sp>
        <p:nvSpPr>
          <p:cNvPr id="5" name="Content Placeholder 4"/>
          <p:cNvSpPr>
            <a:spLocks noGrp="1"/>
          </p:cNvSpPr>
          <p:nvPr>
            <p:ph idx="1"/>
          </p:nvPr>
        </p:nvSpPr>
        <p:spPr>
          <a:xfrm>
            <a:off x="0" y="1828800"/>
            <a:ext cx="9144000" cy="5029200"/>
          </a:xfrm>
        </p:spPr>
        <p:txBody>
          <a:bodyPr/>
          <a:lstStyle/>
          <a:p>
            <a:pPr>
              <a:buNone/>
            </a:pPr>
            <a:r>
              <a:rPr lang="en-US" sz="2300" b="1" dirty="0" smtClean="0"/>
              <a:t>Medicine and Hammurabi’s Code</a:t>
            </a:r>
          </a:p>
          <a:p>
            <a:pPr algn="ctr">
              <a:buNone/>
            </a:pPr>
            <a:r>
              <a:rPr lang="en-US" sz="2300" b="1" dirty="0" smtClean="0"/>
              <a:t>“…The medical profession must have been in a highly organized state, for not only was practice regulated in detail, but a scale of fees was laid down. Operations were performed and the veterinary art was recognized” – William Osler, </a:t>
            </a:r>
            <a:r>
              <a:rPr lang="en-US" sz="2300" b="1" i="1" dirty="0" smtClean="0"/>
              <a:t>The Evolution of Modern Medicine</a:t>
            </a:r>
          </a:p>
          <a:p>
            <a:pPr algn="ctr">
              <a:buNone/>
            </a:pPr>
            <a:endParaRPr lang="en-US" sz="2000" b="1" i="1" dirty="0" smtClean="0"/>
          </a:p>
          <a:p>
            <a:pPr>
              <a:buNone/>
            </a:pPr>
            <a:r>
              <a:rPr lang="en-US" sz="2000" dirty="0" smtClean="0"/>
              <a:t>Which conclusion about ancient Babylon can be drawn from this information?</a:t>
            </a:r>
          </a:p>
          <a:p>
            <a:pPr>
              <a:buNone/>
            </a:pPr>
            <a:r>
              <a:rPr lang="en-US" sz="2000" dirty="0" smtClean="0"/>
              <a:t>	a. Doctors were allowed to regulate their own business</a:t>
            </a:r>
          </a:p>
          <a:p>
            <a:pPr>
              <a:buNone/>
            </a:pPr>
            <a:r>
              <a:rPr lang="en-US" sz="2000" dirty="0" smtClean="0"/>
              <a:t>	</a:t>
            </a:r>
            <a:r>
              <a:rPr lang="en-US" sz="2000" dirty="0" err="1" smtClean="0"/>
              <a:t>b</a:t>
            </a:r>
            <a:r>
              <a:rPr lang="en-US" sz="2000" dirty="0" smtClean="0"/>
              <a:t>. Religion was more important to the leadership then health care.</a:t>
            </a:r>
          </a:p>
          <a:p>
            <a:pPr>
              <a:buNone/>
            </a:pPr>
            <a:r>
              <a:rPr lang="en-US" sz="2000" dirty="0" smtClean="0"/>
              <a:t>	</a:t>
            </a:r>
            <a:r>
              <a:rPr lang="en-US" sz="2000" dirty="0" err="1" smtClean="0"/>
              <a:t>c</a:t>
            </a:r>
            <a:r>
              <a:rPr lang="en-US" sz="2000" dirty="0" smtClean="0"/>
              <a:t>. Medical care for the people and domesticated animals was important.</a:t>
            </a:r>
          </a:p>
          <a:p>
            <a:pPr>
              <a:buNone/>
            </a:pPr>
            <a:r>
              <a:rPr lang="en-US" sz="2000" dirty="0" smtClean="0"/>
              <a:t>	</a:t>
            </a:r>
            <a:r>
              <a:rPr lang="en-US" sz="2000" dirty="0" err="1" smtClean="0"/>
              <a:t>d</a:t>
            </a:r>
            <a:r>
              <a:rPr lang="en-US" sz="2000" dirty="0" smtClean="0"/>
              <a:t>. Doctors were brought from far away to care for the people and animals.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1" dirty="0" smtClean="0">
                <a:solidFill>
                  <a:srgbClr val="FFFFFF"/>
                </a:solidFill>
                <a:effectLst>
                  <a:glow rad="101600">
                    <a:schemeClr val="accent4">
                      <a:alpha val="75000"/>
                    </a:schemeClr>
                  </a:glow>
                </a:effectLst>
              </a:rPr>
              <a:t>Copy the following slides while your teacher reads them aloud to you!</a:t>
            </a:r>
            <a:endParaRPr lang="en-US" b="1" dirty="0">
              <a:solidFill>
                <a:srgbClr val="FFFFFF"/>
              </a:solidFill>
              <a:effectLst>
                <a:glow rad="101600">
                  <a:schemeClr val="accent4">
                    <a:alpha val="75000"/>
                  </a:schemeClr>
                </a:glow>
              </a:effectLst>
            </a:endParaRPr>
          </a:p>
        </p:txBody>
      </p:sp>
      <p:sp>
        <p:nvSpPr>
          <p:cNvPr id="5" name="Subtitle 4"/>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8610600" cy="1143000"/>
          </a:xfrm>
        </p:spPr>
        <p:txBody>
          <a:bodyPr/>
          <a:lstStyle/>
          <a:p>
            <a:r>
              <a:rPr lang="en-US" b="1" dirty="0" smtClean="0">
                <a:effectLst>
                  <a:glow rad="101600">
                    <a:schemeClr val="accent4">
                      <a:alpha val="75000"/>
                    </a:schemeClr>
                  </a:glow>
                </a:effectLst>
              </a:rPr>
              <a:t>Steps to drawing conclusions of primary sources!</a:t>
            </a:r>
            <a:endParaRPr lang="en-US" b="1" dirty="0">
              <a:effectLst>
                <a:glow rad="101600">
                  <a:schemeClr val="accent4">
                    <a:alpha val="75000"/>
                  </a:schemeClr>
                </a:glow>
              </a:effectLst>
            </a:endParaRPr>
          </a:p>
        </p:txBody>
      </p:sp>
      <p:sp>
        <p:nvSpPr>
          <p:cNvPr id="3" name="Content Placeholder 2"/>
          <p:cNvSpPr>
            <a:spLocks noGrp="1"/>
          </p:cNvSpPr>
          <p:nvPr>
            <p:ph idx="1"/>
          </p:nvPr>
        </p:nvSpPr>
        <p:spPr>
          <a:xfrm>
            <a:off x="0" y="1981200"/>
            <a:ext cx="9144000" cy="4876800"/>
          </a:xfrm>
        </p:spPr>
        <p:txBody>
          <a:bodyPr/>
          <a:lstStyle/>
          <a:p>
            <a:r>
              <a:rPr lang="en-US" sz="3000" dirty="0" smtClean="0"/>
              <a:t>1. Read the question and answers BEFORE you read the source, this way you know what you are looking for! (like you do in reading!)</a:t>
            </a:r>
          </a:p>
          <a:p>
            <a:r>
              <a:rPr lang="en-US" sz="3000" dirty="0" smtClean="0"/>
              <a:t> 2. Read the passage, do not panic if you do not know what the passage is about or who the author is!</a:t>
            </a:r>
          </a:p>
          <a:p>
            <a:r>
              <a:rPr lang="en-US" sz="3000" dirty="0" smtClean="0"/>
              <a:t>3. Underline any key words that seek to answer your question.</a:t>
            </a:r>
          </a:p>
          <a:p>
            <a:r>
              <a:rPr lang="en-US" sz="3000" dirty="0" smtClean="0"/>
              <a:t>4. Use process of elimination to find the answer!</a:t>
            </a:r>
            <a:endParaRPr lang="en-US" sz="3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1981200"/>
            <a:ext cx="7772400" cy="1362075"/>
          </a:xfrm>
        </p:spPr>
        <p:txBody>
          <a:bodyPr/>
          <a:lstStyle/>
          <a:p>
            <a:r>
              <a:rPr lang="en-US" dirty="0" smtClean="0">
                <a:solidFill>
                  <a:srgbClr val="FFFFFF"/>
                </a:solidFill>
                <a:effectLst>
                  <a:glow rad="101600">
                    <a:schemeClr val="accent4">
                      <a:alpha val="75000"/>
                    </a:schemeClr>
                  </a:glow>
                </a:effectLst>
              </a:rPr>
              <a:t>Everyone repeat the following phrase: “I will not panic if I do not know the author or information in the source because I know the answer is right there if all I do is read!!!”</a:t>
            </a:r>
            <a:endParaRPr lang="en-US" dirty="0">
              <a:solidFill>
                <a:srgbClr val="FFFFFF"/>
              </a:solidFill>
              <a:effectLst>
                <a:glow rad="101600">
                  <a:schemeClr val="accent4">
                    <a:alpha val="75000"/>
                  </a:schemeClr>
                </a:glow>
              </a:effectLst>
            </a:endParaRPr>
          </a:p>
        </p:txBody>
      </p:sp>
      <p:sp>
        <p:nvSpPr>
          <p:cNvPr id="7" name="Text Placeholder 6"/>
          <p:cNvSpPr>
            <a:spLocks noGrp="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28600"/>
            <a:ext cx="7772400" cy="1143000"/>
          </a:xfrm>
        </p:spPr>
        <p:txBody>
          <a:bodyPr/>
          <a:lstStyle/>
          <a:p>
            <a:r>
              <a:rPr lang="en-US" dirty="0" smtClean="0">
                <a:effectLst>
                  <a:glow rad="101600">
                    <a:schemeClr val="accent4">
                      <a:alpha val="75000"/>
                    </a:schemeClr>
                  </a:glow>
                </a:effectLst>
              </a:rPr>
              <a:t>Analyzing the Question Of The Day</a:t>
            </a:r>
            <a:endParaRPr lang="en-US" dirty="0">
              <a:effectLst>
                <a:glow rad="101600">
                  <a:schemeClr val="accent4">
                    <a:alpha val="75000"/>
                  </a:schemeClr>
                </a:glow>
              </a:effectLst>
            </a:endParaRPr>
          </a:p>
        </p:txBody>
      </p:sp>
      <p:sp>
        <p:nvSpPr>
          <p:cNvPr id="5" name="Content Placeholder 4"/>
          <p:cNvSpPr>
            <a:spLocks noGrp="1"/>
          </p:cNvSpPr>
          <p:nvPr>
            <p:ph idx="1"/>
          </p:nvPr>
        </p:nvSpPr>
        <p:spPr>
          <a:xfrm>
            <a:off x="0" y="1981200"/>
            <a:ext cx="9144000" cy="4419600"/>
          </a:xfrm>
        </p:spPr>
        <p:txBody>
          <a:bodyPr/>
          <a:lstStyle/>
          <a:p>
            <a:pPr>
              <a:buNone/>
            </a:pPr>
            <a:r>
              <a:rPr lang="en-US" sz="2000" b="1" dirty="0" smtClean="0"/>
              <a:t>Medicine and Hammurabi’s Code</a:t>
            </a:r>
          </a:p>
          <a:p>
            <a:pPr algn="ctr">
              <a:buNone/>
            </a:pPr>
            <a:r>
              <a:rPr lang="en-US" sz="2000" b="1" dirty="0" smtClean="0"/>
              <a:t>“…The medical profession must have been in a highly organized state, for not only was practice regulated in detail, but a scale of fees was laid down. Operations were performed and the veterinary art was recognized” – William Osler, </a:t>
            </a:r>
            <a:r>
              <a:rPr lang="en-US" sz="2000" b="1" i="1" dirty="0" smtClean="0"/>
              <a:t>The Evolution of Modern Medicine</a:t>
            </a:r>
            <a:br>
              <a:rPr lang="en-US" sz="2000" b="1" i="1" dirty="0" smtClean="0"/>
            </a:br>
            <a:endParaRPr lang="en-US" b="1" i="1" dirty="0" smtClean="0"/>
          </a:p>
          <a:p>
            <a:pPr>
              <a:buNone/>
            </a:pPr>
            <a:r>
              <a:rPr lang="en-US" sz="2100" dirty="0" smtClean="0"/>
              <a:t>Which conclusion about ancient Babylon can be drawn from this information?</a:t>
            </a:r>
          </a:p>
          <a:p>
            <a:pPr>
              <a:buNone/>
            </a:pPr>
            <a:r>
              <a:rPr lang="en-US" sz="2100" dirty="0" smtClean="0"/>
              <a:t>	a. Doctors were allowed to regulate their own business</a:t>
            </a:r>
          </a:p>
          <a:p>
            <a:pPr>
              <a:buNone/>
            </a:pPr>
            <a:r>
              <a:rPr lang="en-US" sz="2100" dirty="0" smtClean="0"/>
              <a:t>	</a:t>
            </a:r>
            <a:r>
              <a:rPr lang="en-US" sz="2100" dirty="0" err="1" smtClean="0"/>
              <a:t>b</a:t>
            </a:r>
            <a:r>
              <a:rPr lang="en-US" sz="2100" dirty="0" smtClean="0"/>
              <a:t>. Religion was more important to the leadership then health care.</a:t>
            </a:r>
          </a:p>
          <a:p>
            <a:pPr>
              <a:buNone/>
            </a:pPr>
            <a:r>
              <a:rPr lang="en-US" sz="2100" dirty="0" smtClean="0"/>
              <a:t>	</a:t>
            </a:r>
            <a:r>
              <a:rPr lang="en-US" sz="2100" dirty="0" err="1" smtClean="0"/>
              <a:t>c</a:t>
            </a:r>
            <a:r>
              <a:rPr lang="en-US" sz="2100" dirty="0" smtClean="0"/>
              <a:t>. Medical care for the people and domesticated animals was important.</a:t>
            </a:r>
          </a:p>
          <a:p>
            <a:pPr>
              <a:buNone/>
            </a:pPr>
            <a:r>
              <a:rPr lang="en-US" sz="2100" dirty="0" smtClean="0"/>
              <a:t>	</a:t>
            </a:r>
            <a:r>
              <a:rPr lang="en-US" sz="2100" dirty="0" err="1" smtClean="0"/>
              <a:t>d</a:t>
            </a:r>
            <a:r>
              <a:rPr lang="en-US" sz="2100" dirty="0" smtClean="0"/>
              <a:t>. Doctors were brought from far away to care for the people and animals.</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7772400" cy="1143000"/>
          </a:xfrm>
        </p:spPr>
        <p:txBody>
          <a:bodyPr/>
          <a:lstStyle/>
          <a:p>
            <a:r>
              <a:rPr lang="en-US" sz="3700" b="1" dirty="0" smtClean="0">
                <a:effectLst>
                  <a:glow rad="101600">
                    <a:schemeClr val="accent4">
                      <a:alpha val="75000"/>
                    </a:schemeClr>
                  </a:glow>
                </a:effectLst>
              </a:rPr>
              <a:t>After you have read the question and answers – search for key words!</a:t>
            </a:r>
            <a:endParaRPr lang="en-US" sz="3700" b="1" dirty="0">
              <a:effectLst>
                <a:glow rad="101600">
                  <a:schemeClr val="accent4">
                    <a:alpha val="75000"/>
                  </a:schemeClr>
                </a:glow>
              </a:effectLst>
            </a:endParaRPr>
          </a:p>
        </p:txBody>
      </p:sp>
      <p:sp>
        <p:nvSpPr>
          <p:cNvPr id="3" name="Content Placeholder 2"/>
          <p:cNvSpPr>
            <a:spLocks noGrp="1"/>
          </p:cNvSpPr>
          <p:nvPr>
            <p:ph idx="1"/>
          </p:nvPr>
        </p:nvSpPr>
        <p:spPr/>
        <p:txBody>
          <a:bodyPr/>
          <a:lstStyle/>
          <a:p>
            <a:pPr>
              <a:buNone/>
            </a:pPr>
            <a:r>
              <a:rPr lang="en-US" sz="2600" b="1" dirty="0" smtClean="0"/>
              <a:t>Medicine and Hammurabi’s Code</a:t>
            </a:r>
          </a:p>
          <a:p>
            <a:pPr algn="ctr">
              <a:buNone/>
            </a:pPr>
            <a:r>
              <a:rPr lang="en-US" sz="2600" b="1" dirty="0" smtClean="0"/>
              <a:t>“…The </a:t>
            </a:r>
            <a:r>
              <a:rPr lang="en-US" sz="2600" b="1" dirty="0" smtClean="0">
                <a:solidFill>
                  <a:srgbClr val="FF0000"/>
                </a:solidFill>
              </a:rPr>
              <a:t>medical profession </a:t>
            </a:r>
            <a:r>
              <a:rPr lang="en-US" sz="2600" b="1" dirty="0" smtClean="0"/>
              <a:t>must have been in a highly organized state, for not only was </a:t>
            </a:r>
            <a:r>
              <a:rPr lang="en-US" sz="2600" b="1" dirty="0" smtClean="0">
                <a:solidFill>
                  <a:srgbClr val="FF0000"/>
                </a:solidFill>
              </a:rPr>
              <a:t>practice regulated in detail</a:t>
            </a:r>
            <a:r>
              <a:rPr lang="en-US" sz="2600" b="1" dirty="0" smtClean="0"/>
              <a:t>, but a scale of fees was laid down. Operations were performed and the </a:t>
            </a:r>
            <a:r>
              <a:rPr lang="en-US" sz="2600" b="1" dirty="0" smtClean="0">
                <a:solidFill>
                  <a:srgbClr val="FF0000"/>
                </a:solidFill>
              </a:rPr>
              <a:t>veterinary art </a:t>
            </a:r>
            <a:r>
              <a:rPr lang="en-US" sz="2600" b="1" dirty="0" smtClean="0"/>
              <a:t>was recognized” – William Osler, </a:t>
            </a:r>
            <a:r>
              <a:rPr lang="en-US" sz="2600" b="1" i="1" dirty="0" smtClean="0"/>
              <a:t>The Evolution of Modern Medicine</a:t>
            </a:r>
            <a:endParaRPr lang="en-US" sz="2600" dirty="0"/>
          </a:p>
        </p:txBody>
      </p:sp>
      <p:sp>
        <p:nvSpPr>
          <p:cNvPr id="4" name="TextBox 3"/>
          <p:cNvSpPr txBox="1"/>
          <p:nvPr/>
        </p:nvSpPr>
        <p:spPr>
          <a:xfrm>
            <a:off x="228600" y="5334000"/>
            <a:ext cx="8610600" cy="1200328"/>
          </a:xfrm>
          <a:prstGeom prst="rect">
            <a:avLst/>
          </a:prstGeom>
          <a:noFill/>
        </p:spPr>
        <p:txBody>
          <a:bodyPr wrap="square" rtlCol="0">
            <a:spAutoFit/>
          </a:bodyPr>
          <a:lstStyle/>
          <a:p>
            <a:r>
              <a:rPr lang="en-US" b="1" i="1" dirty="0" smtClean="0">
                <a:solidFill>
                  <a:srgbClr val="FF0000"/>
                </a:solidFill>
              </a:rPr>
              <a:t>Medical profession = doctors</a:t>
            </a:r>
          </a:p>
          <a:p>
            <a:r>
              <a:rPr lang="en-US" b="1" i="1" dirty="0" smtClean="0">
                <a:solidFill>
                  <a:srgbClr val="FF0000"/>
                </a:solidFill>
              </a:rPr>
              <a:t>Practice regulated in detail = doctors regularly practiced medicine</a:t>
            </a:r>
          </a:p>
          <a:p>
            <a:r>
              <a:rPr lang="en-US" b="1" i="1" dirty="0" smtClean="0">
                <a:solidFill>
                  <a:srgbClr val="FF0000"/>
                </a:solidFill>
              </a:rPr>
              <a:t>Veterinary art = caring for animals</a:t>
            </a:r>
            <a:endParaRPr lang="en-US" b="1" i="1" dirty="0">
              <a:solidFill>
                <a:srgbClr val="FF00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glow rad="101600">
                    <a:schemeClr val="accent4">
                      <a:alpha val="75000"/>
                    </a:schemeClr>
                  </a:glow>
                </a:effectLst>
              </a:rPr>
              <a:t>Looking at the answer choices</a:t>
            </a:r>
            <a:endParaRPr lang="en-US" dirty="0">
              <a:effectLst>
                <a:glow rad="101600">
                  <a:schemeClr val="accent4">
                    <a:alpha val="75000"/>
                  </a:schemeClr>
                </a:glow>
              </a:effectLst>
            </a:endParaRPr>
          </a:p>
        </p:txBody>
      </p:sp>
      <p:sp>
        <p:nvSpPr>
          <p:cNvPr id="3" name="Content Placeholder 2"/>
          <p:cNvSpPr>
            <a:spLocks noGrp="1"/>
          </p:cNvSpPr>
          <p:nvPr>
            <p:ph idx="1"/>
          </p:nvPr>
        </p:nvSpPr>
        <p:spPr/>
        <p:txBody>
          <a:bodyPr/>
          <a:lstStyle/>
          <a:p>
            <a:endParaRPr lang="en-US"/>
          </a:p>
        </p:txBody>
      </p:sp>
      <p:sp>
        <p:nvSpPr>
          <p:cNvPr id="4" name="Content Placeholder 4"/>
          <p:cNvSpPr txBox="1">
            <a:spLocks/>
          </p:cNvSpPr>
          <p:nvPr/>
        </p:nvSpPr>
        <p:spPr bwMode="auto">
          <a:xfrm>
            <a:off x="0" y="1981200"/>
            <a:ext cx="9144000" cy="441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rgbClr val="03042B"/>
                </a:solidFill>
                <a:effectLst/>
                <a:uLnTx/>
                <a:uFillTx/>
                <a:latin typeface="+mn-lt"/>
                <a:ea typeface="+mn-ea"/>
                <a:cs typeface="+mn-cs"/>
              </a:rPr>
              <a:t>Medicine and Hammurabi’s Code</a:t>
            </a:r>
          </a:p>
          <a:p>
            <a:pPr marL="342900" marR="0" lvl="0" indent="-342900" algn="ctr" defTabSz="914400" rtl="0" eaLnBrk="1" fontAlgn="base" latinLnBrk="0" hangingPunct="1">
              <a:lnSpc>
                <a:spcPct val="100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rgbClr val="03042B"/>
                </a:solidFill>
                <a:effectLst/>
                <a:uLnTx/>
                <a:uFillTx/>
                <a:latin typeface="+mn-lt"/>
                <a:ea typeface="+mn-ea"/>
                <a:cs typeface="+mn-cs"/>
              </a:rPr>
              <a:t>“…The medical profession must have been in a highly organized state, for not only was practice regulated in detail, but a scale of fees was laid down. Operations were performed and the veterinary art was recognized” – William Osler, </a:t>
            </a:r>
            <a:r>
              <a:rPr kumimoji="0" lang="en-US" sz="2000" b="1" i="1" u="none" strike="noStrike" kern="0" cap="none" spc="0" normalizeH="0" baseline="0" noProof="0" dirty="0" smtClean="0">
                <a:ln>
                  <a:noFill/>
                </a:ln>
                <a:solidFill>
                  <a:srgbClr val="03042B"/>
                </a:solidFill>
                <a:effectLst/>
                <a:uLnTx/>
                <a:uFillTx/>
                <a:latin typeface="+mn-lt"/>
                <a:ea typeface="+mn-ea"/>
                <a:cs typeface="+mn-cs"/>
              </a:rPr>
              <a:t>The Evolution of Modern Medicine</a:t>
            </a:r>
            <a:br>
              <a:rPr kumimoji="0" lang="en-US" sz="2000" b="1" i="1" u="none" strike="noStrike" kern="0" cap="none" spc="0" normalizeH="0" baseline="0" noProof="0" dirty="0" smtClean="0">
                <a:ln>
                  <a:noFill/>
                </a:ln>
                <a:solidFill>
                  <a:srgbClr val="03042B"/>
                </a:solidFill>
                <a:effectLst/>
                <a:uLnTx/>
                <a:uFillTx/>
                <a:latin typeface="+mn-lt"/>
                <a:ea typeface="+mn-ea"/>
                <a:cs typeface="+mn-cs"/>
              </a:rPr>
            </a:br>
            <a:endParaRPr kumimoji="0" lang="en-US" sz="3200" b="1" i="1" u="none" strike="noStrike" kern="0" cap="none" spc="0" normalizeH="0" baseline="0" noProof="0" dirty="0" smtClean="0">
              <a:ln>
                <a:noFill/>
              </a:ln>
              <a:solidFill>
                <a:srgbClr val="03042B"/>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2100" b="0" i="0" u="none" strike="noStrike" kern="0" cap="none" spc="0" normalizeH="0" baseline="0" noProof="0" dirty="0" smtClean="0">
                <a:ln>
                  <a:noFill/>
                </a:ln>
                <a:solidFill>
                  <a:srgbClr val="03042B"/>
                </a:solidFill>
                <a:effectLst/>
                <a:uLnTx/>
                <a:uFillTx/>
                <a:latin typeface="+mn-lt"/>
                <a:ea typeface="+mn-ea"/>
                <a:cs typeface="+mn-cs"/>
              </a:rPr>
              <a:t>Which conclusion about ancient Babylon can be drawn from this information?</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2100" b="0" i="0" u="none" strike="noStrike" kern="0" cap="none" spc="0" normalizeH="0" baseline="0" noProof="0" dirty="0" smtClean="0">
                <a:ln>
                  <a:noFill/>
                </a:ln>
                <a:solidFill>
                  <a:srgbClr val="03042B"/>
                </a:solidFill>
                <a:effectLst/>
                <a:uLnTx/>
                <a:uFillTx/>
                <a:latin typeface="+mn-lt"/>
                <a:ea typeface="+mn-ea"/>
                <a:cs typeface="+mn-cs"/>
              </a:rPr>
              <a:t>	a. Doctors were allowed to regulate their own business</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lang="en-US" sz="3200" i="1" kern="0" dirty="0" smtClean="0">
                <a:solidFill>
                  <a:srgbClr val="FF0000"/>
                </a:solidFill>
                <a:latin typeface="+mn-lt"/>
              </a:rPr>
              <a:t>It does say the word regulate, but does it say Doctors could regulate their own business? NO!</a:t>
            </a:r>
            <a:endParaRPr kumimoji="0" lang="en-US" sz="3200" b="0" i="1" u="none" strike="noStrike" kern="0" cap="none" spc="0" normalizeH="0" baseline="0" noProof="0" dirty="0" smtClean="0">
              <a:ln>
                <a:noFill/>
              </a:ln>
              <a:solidFill>
                <a:srgbClr val="FF000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Content Placeholder 4"/>
          <p:cNvSpPr>
            <a:spLocks noGrp="1"/>
          </p:cNvSpPr>
          <p:nvPr>
            <p:ph idx="1"/>
          </p:nvPr>
        </p:nvSpPr>
        <p:spPr>
          <a:xfrm>
            <a:off x="0" y="1981200"/>
            <a:ext cx="8458200" cy="4114800"/>
          </a:xfrm>
        </p:spPr>
        <p:txBody>
          <a:bodyPr/>
          <a:lstStyle/>
          <a:p>
            <a:pPr>
              <a:buNone/>
            </a:pPr>
            <a:r>
              <a:rPr lang="en-US" sz="2000" b="1" dirty="0" smtClean="0"/>
              <a:t>Medicine and Hammurabi’s Code</a:t>
            </a:r>
          </a:p>
          <a:p>
            <a:pPr algn="ctr">
              <a:buNone/>
            </a:pPr>
            <a:r>
              <a:rPr lang="en-US" sz="2000" b="1" dirty="0" smtClean="0"/>
              <a:t>“…The medical profession must have been in a highly organized state, for not only was practice regulated in detail, but a scale of fees was laid down. Operations were performed and the veterinary art was recognized” – William Osler, </a:t>
            </a:r>
            <a:r>
              <a:rPr lang="en-US" sz="2000" b="1" i="1" dirty="0" smtClean="0"/>
              <a:t>The Evolution of Modern Medicine</a:t>
            </a:r>
            <a:br>
              <a:rPr lang="en-US" sz="2000" b="1" i="1" dirty="0" smtClean="0"/>
            </a:br>
            <a:endParaRPr lang="en-US" b="1" i="1" dirty="0" smtClean="0"/>
          </a:p>
          <a:p>
            <a:pPr>
              <a:buNone/>
            </a:pPr>
            <a:r>
              <a:rPr lang="en-US" sz="2100" dirty="0" smtClean="0"/>
              <a:t>Which conclusion about ancient Babylon can be drawn from this information?</a:t>
            </a:r>
          </a:p>
          <a:p>
            <a:pPr>
              <a:buNone/>
            </a:pPr>
            <a:r>
              <a:rPr lang="en-US" sz="2100" strike="sngStrike" dirty="0" smtClean="0"/>
              <a:t>	a. Doctors were allowed to regulate their own business</a:t>
            </a:r>
          </a:p>
          <a:p>
            <a:pPr>
              <a:buNone/>
            </a:pPr>
            <a:r>
              <a:rPr lang="en-US" sz="2100" dirty="0" smtClean="0"/>
              <a:t>	</a:t>
            </a:r>
            <a:r>
              <a:rPr lang="en-US" sz="2100" dirty="0" err="1" smtClean="0"/>
              <a:t>b</a:t>
            </a:r>
            <a:r>
              <a:rPr lang="en-US" sz="2100" dirty="0" smtClean="0"/>
              <a:t>. Religion was more important to the leadership then health care.</a:t>
            </a:r>
          </a:p>
          <a:p>
            <a:pPr>
              <a:buNone/>
            </a:pPr>
            <a:r>
              <a:rPr lang="en-US" sz="2100" i="1" dirty="0" smtClean="0">
                <a:solidFill>
                  <a:srgbClr val="FF0000"/>
                </a:solidFill>
              </a:rPr>
              <a:t>Does this passage even mention religion? NO!</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Content Placeholder 4"/>
          <p:cNvSpPr txBox="1">
            <a:spLocks/>
          </p:cNvSpPr>
          <p:nvPr/>
        </p:nvSpPr>
        <p:spPr bwMode="auto">
          <a:xfrm>
            <a:off x="0" y="1981200"/>
            <a:ext cx="9144000" cy="441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rgbClr val="03042B"/>
                </a:solidFill>
                <a:effectLst/>
                <a:uLnTx/>
                <a:uFillTx/>
                <a:latin typeface="+mn-lt"/>
                <a:ea typeface="+mn-ea"/>
                <a:cs typeface="+mn-cs"/>
              </a:rPr>
              <a:t>Medicine and Hammurabi’s Code</a:t>
            </a:r>
          </a:p>
          <a:p>
            <a:pPr marL="342900" marR="0" lvl="0" indent="-342900" algn="ctr" defTabSz="914400" rtl="0" eaLnBrk="1" fontAlgn="base" latinLnBrk="0" hangingPunct="1">
              <a:lnSpc>
                <a:spcPct val="100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rgbClr val="03042B"/>
                </a:solidFill>
                <a:effectLst/>
                <a:uLnTx/>
                <a:uFillTx/>
                <a:latin typeface="+mn-lt"/>
                <a:ea typeface="+mn-ea"/>
                <a:cs typeface="+mn-cs"/>
              </a:rPr>
              <a:t>“…The medical profession must have been in a highly organized state, for not only was practice regulated in detail, but a scale of fees was laid down. Operations were performed and the veterinary art was recognized” – William Osler, </a:t>
            </a:r>
            <a:r>
              <a:rPr kumimoji="0" lang="en-US" sz="2000" b="1" i="1" u="none" strike="noStrike" kern="0" cap="none" spc="0" normalizeH="0" baseline="0" noProof="0" dirty="0" smtClean="0">
                <a:ln>
                  <a:noFill/>
                </a:ln>
                <a:solidFill>
                  <a:srgbClr val="03042B"/>
                </a:solidFill>
                <a:effectLst/>
                <a:uLnTx/>
                <a:uFillTx/>
                <a:latin typeface="+mn-lt"/>
                <a:ea typeface="+mn-ea"/>
                <a:cs typeface="+mn-cs"/>
              </a:rPr>
              <a:t>The Evolution of Modern Medicine</a:t>
            </a:r>
            <a:br>
              <a:rPr kumimoji="0" lang="en-US" sz="2000" b="1" i="1" u="none" strike="noStrike" kern="0" cap="none" spc="0" normalizeH="0" baseline="0" noProof="0" dirty="0" smtClean="0">
                <a:ln>
                  <a:noFill/>
                </a:ln>
                <a:solidFill>
                  <a:srgbClr val="03042B"/>
                </a:solidFill>
                <a:effectLst/>
                <a:uLnTx/>
                <a:uFillTx/>
                <a:latin typeface="+mn-lt"/>
                <a:ea typeface="+mn-ea"/>
                <a:cs typeface="+mn-cs"/>
              </a:rPr>
            </a:br>
            <a:endParaRPr kumimoji="0" lang="en-US" sz="3200" b="1" i="1" u="none" strike="noStrike" kern="0" cap="none" spc="0" normalizeH="0" baseline="0" noProof="0" dirty="0" smtClean="0">
              <a:ln>
                <a:noFill/>
              </a:ln>
              <a:solidFill>
                <a:srgbClr val="03042B"/>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2100" b="0" i="0" u="none" strike="noStrike" kern="0" cap="none" spc="0" normalizeH="0" baseline="0" noProof="0" dirty="0" smtClean="0">
                <a:ln>
                  <a:noFill/>
                </a:ln>
                <a:solidFill>
                  <a:srgbClr val="03042B"/>
                </a:solidFill>
                <a:effectLst/>
                <a:uLnTx/>
                <a:uFillTx/>
                <a:latin typeface="+mn-lt"/>
                <a:ea typeface="+mn-ea"/>
                <a:cs typeface="+mn-cs"/>
              </a:rPr>
              <a:t>Which conclusion about ancient Babylon can be drawn from this information?</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2100" b="0" i="0" u="none" strike="sngStrike" kern="0" cap="none" spc="0" normalizeH="0" baseline="0" noProof="0" dirty="0" smtClean="0">
                <a:ln>
                  <a:noFill/>
                </a:ln>
                <a:solidFill>
                  <a:srgbClr val="03042B"/>
                </a:solidFill>
                <a:effectLst/>
                <a:uLnTx/>
                <a:uFillTx/>
                <a:latin typeface="+mn-lt"/>
                <a:ea typeface="+mn-ea"/>
                <a:cs typeface="+mn-cs"/>
              </a:rPr>
              <a:t>	a. Doctors were allowed to regulate their own business</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2100" b="0" i="0" u="none" strike="sngStrike" kern="0" cap="none" spc="0" normalizeH="0" baseline="0" noProof="0" dirty="0" smtClean="0">
                <a:ln>
                  <a:noFill/>
                </a:ln>
                <a:solidFill>
                  <a:srgbClr val="03042B"/>
                </a:solidFill>
                <a:effectLst/>
                <a:uLnTx/>
                <a:uFillTx/>
                <a:latin typeface="+mn-lt"/>
                <a:ea typeface="+mn-ea"/>
                <a:cs typeface="+mn-cs"/>
              </a:rPr>
              <a:t>	</a:t>
            </a:r>
            <a:r>
              <a:rPr kumimoji="0" lang="en-US" sz="2100" b="0" i="0" u="none" strike="sngStrike" kern="0" cap="none" spc="0" normalizeH="0" baseline="0" noProof="0" dirty="0" err="1" smtClean="0">
                <a:ln>
                  <a:noFill/>
                </a:ln>
                <a:solidFill>
                  <a:srgbClr val="03042B"/>
                </a:solidFill>
                <a:effectLst/>
                <a:uLnTx/>
                <a:uFillTx/>
                <a:latin typeface="+mn-lt"/>
                <a:ea typeface="+mn-ea"/>
                <a:cs typeface="+mn-cs"/>
              </a:rPr>
              <a:t>b</a:t>
            </a:r>
            <a:r>
              <a:rPr kumimoji="0" lang="en-US" sz="2100" b="0" i="0" u="none" strike="sngStrike" kern="0" cap="none" spc="0" normalizeH="0" baseline="0" noProof="0" dirty="0" smtClean="0">
                <a:ln>
                  <a:noFill/>
                </a:ln>
                <a:solidFill>
                  <a:srgbClr val="03042B"/>
                </a:solidFill>
                <a:effectLst/>
                <a:uLnTx/>
                <a:uFillTx/>
                <a:latin typeface="+mn-lt"/>
                <a:ea typeface="+mn-ea"/>
                <a:cs typeface="+mn-cs"/>
              </a:rPr>
              <a:t>. Religion was more important to the leadership then health care.</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2100" b="0" i="0" u="none" strike="noStrike" kern="0" cap="none" spc="0" normalizeH="0" baseline="0" noProof="0" dirty="0" smtClean="0">
                <a:ln>
                  <a:noFill/>
                </a:ln>
                <a:solidFill>
                  <a:srgbClr val="03042B"/>
                </a:solidFill>
                <a:effectLst/>
                <a:uLnTx/>
                <a:uFillTx/>
                <a:latin typeface="+mn-lt"/>
                <a:ea typeface="+mn-ea"/>
                <a:cs typeface="+mn-cs"/>
              </a:rPr>
              <a:t>	</a:t>
            </a:r>
            <a:r>
              <a:rPr kumimoji="0" lang="en-US" sz="2100" b="0" i="0" u="none" strike="noStrike" kern="0" cap="none" spc="0" normalizeH="0" baseline="0" noProof="0" dirty="0" err="1" smtClean="0">
                <a:ln>
                  <a:noFill/>
                </a:ln>
                <a:solidFill>
                  <a:srgbClr val="03042B"/>
                </a:solidFill>
                <a:effectLst/>
                <a:uLnTx/>
                <a:uFillTx/>
                <a:latin typeface="+mn-lt"/>
                <a:ea typeface="+mn-ea"/>
                <a:cs typeface="+mn-cs"/>
              </a:rPr>
              <a:t>c</a:t>
            </a:r>
            <a:r>
              <a:rPr kumimoji="0" lang="en-US" sz="2100" b="0" i="0" u="none" strike="noStrike" kern="0" cap="none" spc="0" normalizeH="0" baseline="0" noProof="0" dirty="0" smtClean="0">
                <a:ln>
                  <a:noFill/>
                </a:ln>
                <a:solidFill>
                  <a:srgbClr val="03042B"/>
                </a:solidFill>
                <a:effectLst/>
                <a:uLnTx/>
                <a:uFillTx/>
                <a:latin typeface="+mn-lt"/>
                <a:ea typeface="+mn-ea"/>
                <a:cs typeface="+mn-cs"/>
              </a:rPr>
              <a:t>. Medical care for the people and domesticated animals was important.</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1800" b="0" i="0" u="none" strike="noStrike" kern="0" cap="none" spc="0" normalizeH="0" baseline="0" noProof="0" dirty="0" smtClean="0">
                <a:ln>
                  <a:noFill/>
                </a:ln>
                <a:solidFill>
                  <a:srgbClr val="03042B"/>
                </a:solidFill>
                <a:effectLst/>
                <a:uLnTx/>
                <a:uFillTx/>
                <a:latin typeface="+mn-lt"/>
                <a:ea typeface="+mn-ea"/>
                <a:cs typeface="+mn-cs"/>
              </a:rPr>
              <a:t>	</a:t>
            </a:r>
            <a:r>
              <a:rPr kumimoji="0" lang="en-US" sz="1800" b="0" i="1" u="none" strike="noStrike" kern="0" cap="none" spc="0" normalizeH="0" baseline="0" noProof="0" dirty="0" smtClean="0">
                <a:ln>
                  <a:noFill/>
                </a:ln>
                <a:solidFill>
                  <a:srgbClr val="FF0000"/>
                </a:solidFill>
                <a:effectLst/>
                <a:uLnTx/>
                <a:uFillTx/>
                <a:latin typeface="+mn-lt"/>
                <a:ea typeface="+mn-ea"/>
                <a:cs typeface="+mn-cs"/>
              </a:rPr>
              <a:t>I</a:t>
            </a:r>
            <a:r>
              <a:rPr lang="en-US" sz="1800" i="1" kern="0" dirty="0" err="1" smtClean="0">
                <a:solidFill>
                  <a:srgbClr val="FF0000"/>
                </a:solidFill>
                <a:latin typeface="+mn-lt"/>
              </a:rPr>
              <a:t>n</a:t>
            </a:r>
            <a:r>
              <a:rPr lang="en-US" sz="1800" i="1" kern="0" dirty="0" smtClean="0">
                <a:solidFill>
                  <a:srgbClr val="FF0000"/>
                </a:solidFill>
                <a:latin typeface="+mn-lt"/>
              </a:rPr>
              <a:t> the passage it says that the medical profession was performed and the veterinary arts were recognized- saying people and animals were operated on.</a:t>
            </a:r>
            <a:endParaRPr kumimoji="0" lang="en-US" sz="1800" b="0" i="0" u="none" strike="noStrike" kern="0" cap="none" spc="0" normalizeH="0" baseline="0" noProof="0" dirty="0" smtClean="0">
              <a:ln>
                <a:noFill/>
              </a:ln>
              <a:solidFill>
                <a:srgbClr val="03042B"/>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3200" b="0" i="0" u="none" strike="noStrike" kern="0" cap="none" spc="0" normalizeH="0" baseline="0" noProof="0" dirty="0" smtClean="0">
              <a:ln>
                <a:noFill/>
              </a:ln>
              <a:solidFill>
                <a:srgbClr val="03042B"/>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
        <p:nvSpPr>
          <p:cNvPr id="4" name="Content Placeholder 4"/>
          <p:cNvSpPr txBox="1">
            <a:spLocks/>
          </p:cNvSpPr>
          <p:nvPr/>
        </p:nvSpPr>
        <p:spPr bwMode="auto">
          <a:xfrm>
            <a:off x="0" y="1981200"/>
            <a:ext cx="9144000" cy="441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rgbClr val="03042B"/>
                </a:solidFill>
                <a:effectLst/>
                <a:uLnTx/>
                <a:uFillTx/>
                <a:latin typeface="+mn-lt"/>
                <a:ea typeface="+mn-ea"/>
                <a:cs typeface="+mn-cs"/>
              </a:rPr>
              <a:t>Medicine and Hammurabi’s Code</a:t>
            </a:r>
          </a:p>
          <a:p>
            <a:pPr marL="342900" marR="0" lvl="0" indent="-342900" algn="ctr" defTabSz="914400" rtl="0" eaLnBrk="1" fontAlgn="base" latinLnBrk="0" hangingPunct="1">
              <a:lnSpc>
                <a:spcPct val="100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rgbClr val="03042B"/>
                </a:solidFill>
                <a:effectLst/>
                <a:uLnTx/>
                <a:uFillTx/>
                <a:latin typeface="+mn-lt"/>
                <a:ea typeface="+mn-ea"/>
                <a:cs typeface="+mn-cs"/>
              </a:rPr>
              <a:t>“…The medical profession must have been in a highly organized state, for not only was practice regulated in detail, but a scale of fees was laid down. Operations were performed and the veterinary art was recognized” – William Osler, </a:t>
            </a:r>
            <a:r>
              <a:rPr kumimoji="0" lang="en-US" sz="2000" b="1" i="1" u="none" strike="noStrike" kern="0" cap="none" spc="0" normalizeH="0" baseline="0" noProof="0" dirty="0" smtClean="0">
                <a:ln>
                  <a:noFill/>
                </a:ln>
                <a:solidFill>
                  <a:srgbClr val="03042B"/>
                </a:solidFill>
                <a:effectLst/>
                <a:uLnTx/>
                <a:uFillTx/>
                <a:latin typeface="+mn-lt"/>
                <a:ea typeface="+mn-ea"/>
                <a:cs typeface="+mn-cs"/>
              </a:rPr>
              <a:t>The Evolution of Modern Medicine</a:t>
            </a:r>
            <a:br>
              <a:rPr kumimoji="0" lang="en-US" sz="2000" b="1" i="1" u="none" strike="noStrike" kern="0" cap="none" spc="0" normalizeH="0" baseline="0" noProof="0" dirty="0" smtClean="0">
                <a:ln>
                  <a:noFill/>
                </a:ln>
                <a:solidFill>
                  <a:srgbClr val="03042B"/>
                </a:solidFill>
                <a:effectLst/>
                <a:uLnTx/>
                <a:uFillTx/>
                <a:latin typeface="+mn-lt"/>
                <a:ea typeface="+mn-ea"/>
                <a:cs typeface="+mn-cs"/>
              </a:rPr>
            </a:br>
            <a:endParaRPr kumimoji="0" lang="en-US" sz="3200" b="1" i="1" u="none" strike="noStrike" kern="0" cap="none" spc="0" normalizeH="0" baseline="0" noProof="0" dirty="0" smtClean="0">
              <a:ln>
                <a:noFill/>
              </a:ln>
              <a:solidFill>
                <a:srgbClr val="03042B"/>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2100" b="0" i="0" u="none" strike="noStrike" kern="0" cap="none" spc="0" normalizeH="0" baseline="0" noProof="0" dirty="0" smtClean="0">
                <a:ln>
                  <a:noFill/>
                </a:ln>
                <a:solidFill>
                  <a:srgbClr val="03042B"/>
                </a:solidFill>
                <a:effectLst/>
                <a:uLnTx/>
                <a:uFillTx/>
                <a:latin typeface="+mn-lt"/>
                <a:ea typeface="+mn-ea"/>
                <a:cs typeface="+mn-cs"/>
              </a:rPr>
              <a:t>Which conclusion about ancient Babylon can be drawn from this information?</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2100" b="0" i="0" u="none" strike="sngStrike" kern="0" cap="none" spc="0" normalizeH="0" baseline="0" noProof="0" dirty="0" smtClean="0">
                <a:ln>
                  <a:noFill/>
                </a:ln>
                <a:solidFill>
                  <a:srgbClr val="03042B"/>
                </a:solidFill>
                <a:effectLst/>
                <a:uLnTx/>
                <a:uFillTx/>
                <a:latin typeface="+mn-lt"/>
                <a:ea typeface="+mn-ea"/>
                <a:cs typeface="+mn-cs"/>
              </a:rPr>
              <a:t>	a. Doctors were allowed to regulate their own business</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2100" b="0" i="0" u="none" strike="sngStrike" kern="0" cap="none" spc="0" normalizeH="0" baseline="0" noProof="0" dirty="0" smtClean="0">
                <a:ln>
                  <a:noFill/>
                </a:ln>
                <a:solidFill>
                  <a:srgbClr val="03042B"/>
                </a:solidFill>
                <a:effectLst/>
                <a:uLnTx/>
                <a:uFillTx/>
                <a:latin typeface="+mn-lt"/>
                <a:ea typeface="+mn-ea"/>
                <a:cs typeface="+mn-cs"/>
              </a:rPr>
              <a:t>	</a:t>
            </a:r>
            <a:r>
              <a:rPr kumimoji="0" lang="en-US" sz="2100" b="0" i="0" u="none" strike="sngStrike" kern="0" cap="none" spc="0" normalizeH="0" baseline="0" noProof="0" dirty="0" err="1" smtClean="0">
                <a:ln>
                  <a:noFill/>
                </a:ln>
                <a:solidFill>
                  <a:srgbClr val="03042B"/>
                </a:solidFill>
                <a:effectLst/>
                <a:uLnTx/>
                <a:uFillTx/>
                <a:latin typeface="+mn-lt"/>
                <a:ea typeface="+mn-ea"/>
                <a:cs typeface="+mn-cs"/>
              </a:rPr>
              <a:t>b</a:t>
            </a:r>
            <a:r>
              <a:rPr kumimoji="0" lang="en-US" sz="2100" b="0" i="0" u="none" strike="sngStrike" kern="0" cap="none" spc="0" normalizeH="0" baseline="0" noProof="0" dirty="0" smtClean="0">
                <a:ln>
                  <a:noFill/>
                </a:ln>
                <a:solidFill>
                  <a:srgbClr val="03042B"/>
                </a:solidFill>
                <a:effectLst/>
                <a:uLnTx/>
                <a:uFillTx/>
                <a:latin typeface="+mn-lt"/>
                <a:ea typeface="+mn-ea"/>
                <a:cs typeface="+mn-cs"/>
              </a:rPr>
              <a:t>. Religion was more important to the leadership then health care</a:t>
            </a:r>
            <a:r>
              <a:rPr kumimoji="0" lang="en-US" sz="2100" b="0" i="0" u="none" strike="noStrike" kern="0" cap="none" spc="0" normalizeH="0" baseline="0" noProof="0" dirty="0" smtClean="0">
                <a:ln>
                  <a:noFill/>
                </a:ln>
                <a:solidFill>
                  <a:srgbClr val="03042B"/>
                </a:solidFill>
                <a:effectLst/>
                <a:uLnTx/>
                <a:uFillTx/>
                <a:latin typeface="+mn-lt"/>
                <a:ea typeface="+mn-ea"/>
                <a:cs typeface="+mn-cs"/>
              </a:rPr>
              <a:t>.</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2100" b="0" i="0" u="none" strike="noStrike" kern="0" cap="none" spc="0" normalizeH="0" baseline="0" noProof="0" dirty="0" smtClean="0">
                <a:ln>
                  <a:noFill/>
                </a:ln>
                <a:solidFill>
                  <a:srgbClr val="03042B"/>
                </a:solidFill>
                <a:effectLst/>
                <a:uLnTx/>
                <a:uFillTx/>
                <a:latin typeface="+mn-lt"/>
                <a:ea typeface="+mn-ea"/>
                <a:cs typeface="+mn-cs"/>
              </a:rPr>
              <a:t>	</a:t>
            </a:r>
            <a:r>
              <a:rPr kumimoji="0" lang="en-US" sz="2100" b="0" i="0" u="none" strike="noStrike" kern="0" cap="none" spc="0" normalizeH="0" baseline="0" noProof="0" dirty="0" err="1" smtClean="0">
                <a:ln>
                  <a:noFill/>
                </a:ln>
                <a:solidFill>
                  <a:srgbClr val="03042B"/>
                </a:solidFill>
                <a:effectLst/>
                <a:uLnTx/>
                <a:uFillTx/>
                <a:latin typeface="+mn-lt"/>
                <a:ea typeface="+mn-ea"/>
                <a:cs typeface="+mn-cs"/>
              </a:rPr>
              <a:t>c</a:t>
            </a:r>
            <a:r>
              <a:rPr kumimoji="0" lang="en-US" sz="2100" b="0" i="0" u="none" strike="noStrike" kern="0" cap="none" spc="0" normalizeH="0" baseline="0" noProof="0" dirty="0" smtClean="0">
                <a:ln>
                  <a:noFill/>
                </a:ln>
                <a:solidFill>
                  <a:srgbClr val="03042B"/>
                </a:solidFill>
                <a:effectLst/>
                <a:uLnTx/>
                <a:uFillTx/>
                <a:latin typeface="+mn-lt"/>
                <a:ea typeface="+mn-ea"/>
                <a:cs typeface="+mn-cs"/>
              </a:rPr>
              <a:t>. Medical care for the people and domesticated animals was important.</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2100" b="0" i="0" u="none" strike="noStrike" kern="0" cap="none" spc="0" normalizeH="0" baseline="0" noProof="0" dirty="0" smtClean="0">
                <a:ln>
                  <a:noFill/>
                </a:ln>
                <a:solidFill>
                  <a:srgbClr val="03042B"/>
                </a:solidFill>
                <a:effectLst/>
                <a:uLnTx/>
                <a:uFillTx/>
                <a:latin typeface="+mn-lt"/>
                <a:ea typeface="+mn-ea"/>
                <a:cs typeface="+mn-cs"/>
              </a:rPr>
              <a:t>	</a:t>
            </a:r>
            <a:r>
              <a:rPr kumimoji="0" lang="en-US" sz="2100" b="0" i="0" u="none" strike="sngStrike" kern="0" cap="none" spc="0" normalizeH="0" baseline="0" noProof="0" dirty="0" err="1" smtClean="0">
                <a:ln>
                  <a:noFill/>
                </a:ln>
                <a:solidFill>
                  <a:srgbClr val="03042B"/>
                </a:solidFill>
                <a:effectLst/>
                <a:uLnTx/>
                <a:uFillTx/>
                <a:latin typeface="+mn-lt"/>
                <a:ea typeface="+mn-ea"/>
                <a:cs typeface="+mn-cs"/>
              </a:rPr>
              <a:t>d</a:t>
            </a:r>
            <a:r>
              <a:rPr kumimoji="0" lang="en-US" sz="2100" b="0" i="0" u="none" strike="sngStrike" kern="0" cap="none" spc="0" normalizeH="0" baseline="0" noProof="0" dirty="0" smtClean="0">
                <a:ln>
                  <a:noFill/>
                </a:ln>
                <a:solidFill>
                  <a:srgbClr val="03042B"/>
                </a:solidFill>
                <a:effectLst/>
                <a:uLnTx/>
                <a:uFillTx/>
                <a:latin typeface="+mn-lt"/>
                <a:ea typeface="+mn-ea"/>
                <a:cs typeface="+mn-cs"/>
              </a:rPr>
              <a:t>. Doctors were brought from far away to care for the people and animals. </a:t>
            </a:r>
            <a:r>
              <a:rPr kumimoji="0" lang="en-US" sz="2100" b="0" i="1" u="none" strike="noStrike" kern="0" cap="none" spc="0" normalizeH="0" baseline="0" noProof="0" dirty="0" smtClean="0">
                <a:ln>
                  <a:noFill/>
                </a:ln>
                <a:solidFill>
                  <a:srgbClr val="FF0000"/>
                </a:solidFill>
                <a:effectLst/>
                <a:uLnTx/>
                <a:uFillTx/>
                <a:latin typeface="+mn-lt"/>
                <a:ea typeface="+mn-ea"/>
                <a:cs typeface="+mn-cs"/>
              </a:rPr>
              <a:t>D</a:t>
            </a:r>
            <a:r>
              <a:rPr kumimoji="0" lang="en-US" sz="1900" b="0" i="1" u="none" strike="noStrike" kern="0" cap="none" spc="0" normalizeH="0" baseline="0" noProof="0" dirty="0" smtClean="0">
                <a:ln>
                  <a:noFill/>
                </a:ln>
                <a:solidFill>
                  <a:srgbClr val="FF0000"/>
                </a:solidFill>
                <a:effectLst/>
                <a:uLnTx/>
                <a:uFillTx/>
                <a:latin typeface="+mn-lt"/>
                <a:ea typeface="+mn-ea"/>
                <a:cs typeface="+mn-cs"/>
              </a:rPr>
              <a:t>oes this passage mention Doctors coming from far places? NO!</a:t>
            </a:r>
            <a:endParaRPr kumimoji="0" lang="en-US" sz="1900" b="0" i="0" u="none" strike="noStrike" kern="0" cap="none" spc="0" normalizeH="0" baseline="0" noProof="0" dirty="0" smtClean="0">
              <a:ln>
                <a:noFill/>
              </a:ln>
              <a:solidFill>
                <a:srgbClr val="03042B"/>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3200" b="0" i="0" u="none" strike="noStrike" kern="0" cap="none" spc="0" normalizeH="0" baseline="0" noProof="0" dirty="0" smtClean="0">
              <a:ln>
                <a:noFill/>
              </a:ln>
              <a:solidFill>
                <a:srgbClr val="03042B"/>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Content Placeholder 4"/>
          <p:cNvSpPr txBox="1">
            <a:spLocks/>
          </p:cNvSpPr>
          <p:nvPr/>
        </p:nvSpPr>
        <p:spPr bwMode="auto">
          <a:xfrm>
            <a:off x="0" y="1981200"/>
            <a:ext cx="9144000" cy="441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3100" b="1" i="0" u="none" strike="noStrike" kern="0" cap="none" spc="0" normalizeH="0" baseline="0" noProof="0" dirty="0" smtClean="0">
                <a:ln>
                  <a:noFill/>
                </a:ln>
                <a:solidFill>
                  <a:srgbClr val="03042B"/>
                </a:solidFill>
                <a:effectLst/>
                <a:uLnTx/>
                <a:uFillTx/>
                <a:latin typeface="+mn-lt"/>
                <a:ea typeface="+mn-ea"/>
                <a:cs typeface="+mn-cs"/>
              </a:rPr>
              <a:t>The Best choice</a:t>
            </a:r>
            <a:r>
              <a:rPr kumimoji="0" lang="en-US" sz="3100" b="1" i="0" u="none" strike="noStrike" kern="0" cap="none" spc="0" normalizeH="0" noProof="0" dirty="0" smtClean="0">
                <a:ln>
                  <a:noFill/>
                </a:ln>
                <a:solidFill>
                  <a:srgbClr val="03042B"/>
                </a:solidFill>
                <a:effectLst/>
                <a:uLnTx/>
                <a:uFillTx/>
                <a:latin typeface="+mn-lt"/>
                <a:ea typeface="+mn-ea"/>
                <a:cs typeface="+mn-cs"/>
              </a:rPr>
              <a:t> would then be….</a:t>
            </a:r>
            <a:r>
              <a:rPr kumimoji="0" lang="en-US" sz="2000" b="1" i="1" u="none" strike="noStrike" kern="0" cap="none" spc="0" normalizeH="0" baseline="0" noProof="0" dirty="0" smtClean="0">
                <a:ln>
                  <a:noFill/>
                </a:ln>
                <a:solidFill>
                  <a:srgbClr val="03042B"/>
                </a:solidFill>
                <a:effectLst/>
                <a:uLnTx/>
                <a:uFillTx/>
                <a:latin typeface="+mn-lt"/>
                <a:ea typeface="+mn-ea"/>
                <a:cs typeface="+mn-cs"/>
              </a:rPr>
              <a:t/>
            </a:r>
            <a:br>
              <a:rPr kumimoji="0" lang="en-US" sz="2000" b="1" i="1" u="none" strike="noStrike" kern="0" cap="none" spc="0" normalizeH="0" baseline="0" noProof="0" dirty="0" smtClean="0">
                <a:ln>
                  <a:noFill/>
                </a:ln>
                <a:solidFill>
                  <a:srgbClr val="03042B"/>
                </a:solidFill>
                <a:effectLst/>
                <a:uLnTx/>
                <a:uFillTx/>
                <a:latin typeface="+mn-lt"/>
                <a:ea typeface="+mn-ea"/>
                <a:cs typeface="+mn-cs"/>
              </a:rPr>
            </a:br>
            <a:endParaRPr kumimoji="0" lang="en-US" sz="3200" b="1" i="1" u="none" strike="noStrike" kern="0" cap="none" spc="0" normalizeH="0" baseline="0" noProof="0" dirty="0" smtClean="0">
              <a:ln>
                <a:noFill/>
              </a:ln>
              <a:solidFill>
                <a:srgbClr val="03042B"/>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2100" b="0" i="0" u="none" strike="noStrike" kern="0" cap="none" spc="0" normalizeH="0" baseline="0" noProof="0" dirty="0" smtClean="0">
                <a:ln>
                  <a:noFill/>
                </a:ln>
                <a:solidFill>
                  <a:srgbClr val="03042B"/>
                </a:solidFill>
                <a:effectLst/>
                <a:uLnTx/>
                <a:uFillTx/>
                <a:latin typeface="+mn-lt"/>
                <a:ea typeface="+mn-ea"/>
                <a:cs typeface="+mn-cs"/>
              </a:rPr>
              <a:t>Which conclusion about ancient Babylon can be drawn from this information?</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2100" b="0" i="0" u="none" strike="noStrike" kern="0" cap="none" spc="0" normalizeH="0" baseline="0" noProof="0" dirty="0" smtClean="0">
                <a:ln>
                  <a:noFill/>
                </a:ln>
                <a:solidFill>
                  <a:srgbClr val="03042B"/>
                </a:solidFill>
                <a:effectLst/>
                <a:uLnTx/>
                <a:uFillTx/>
                <a:latin typeface="+mn-lt"/>
                <a:ea typeface="+mn-ea"/>
                <a:cs typeface="+mn-cs"/>
              </a:rPr>
              <a:t>	a. Doctors were allowed to regulate their own business</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2100" b="0" i="0" u="none" strike="noStrike" kern="0" cap="none" spc="0" normalizeH="0" baseline="0" noProof="0" dirty="0" smtClean="0">
                <a:ln>
                  <a:noFill/>
                </a:ln>
                <a:solidFill>
                  <a:srgbClr val="03042B"/>
                </a:solidFill>
                <a:effectLst/>
                <a:uLnTx/>
                <a:uFillTx/>
                <a:latin typeface="+mn-lt"/>
                <a:ea typeface="+mn-ea"/>
                <a:cs typeface="+mn-cs"/>
              </a:rPr>
              <a:t>	</a:t>
            </a:r>
            <a:r>
              <a:rPr kumimoji="0" lang="en-US" sz="2100" b="0" i="0" u="none" strike="noStrike" kern="0" cap="none" spc="0" normalizeH="0" baseline="0" noProof="0" dirty="0" err="1" smtClean="0">
                <a:ln>
                  <a:noFill/>
                </a:ln>
                <a:solidFill>
                  <a:srgbClr val="03042B"/>
                </a:solidFill>
                <a:effectLst/>
                <a:uLnTx/>
                <a:uFillTx/>
                <a:latin typeface="+mn-lt"/>
                <a:ea typeface="+mn-ea"/>
                <a:cs typeface="+mn-cs"/>
              </a:rPr>
              <a:t>b</a:t>
            </a:r>
            <a:r>
              <a:rPr kumimoji="0" lang="en-US" sz="2100" b="0" i="0" u="none" strike="noStrike" kern="0" cap="none" spc="0" normalizeH="0" baseline="0" noProof="0" dirty="0" smtClean="0">
                <a:ln>
                  <a:noFill/>
                </a:ln>
                <a:solidFill>
                  <a:srgbClr val="03042B"/>
                </a:solidFill>
                <a:effectLst/>
                <a:uLnTx/>
                <a:uFillTx/>
                <a:latin typeface="+mn-lt"/>
                <a:ea typeface="+mn-ea"/>
                <a:cs typeface="+mn-cs"/>
              </a:rPr>
              <a:t>. Religion was more important to the leadership then health care.</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2100" b="0" i="0" u="none" strike="noStrike" kern="0" cap="none" spc="0" normalizeH="0" baseline="0" noProof="0" dirty="0" smtClean="0">
                <a:ln>
                  <a:noFill/>
                </a:ln>
                <a:solidFill>
                  <a:srgbClr val="03042B"/>
                </a:solidFill>
                <a:effectLst/>
                <a:uLnTx/>
                <a:uFillTx/>
                <a:latin typeface="+mn-lt"/>
                <a:ea typeface="+mn-ea"/>
                <a:cs typeface="+mn-cs"/>
              </a:rPr>
              <a:t>	</a:t>
            </a:r>
            <a:r>
              <a:rPr kumimoji="0" lang="en-US" sz="2100" b="0" i="0" u="none" strike="noStrike" kern="0" cap="none" spc="0" normalizeH="0" baseline="0" noProof="0" dirty="0" err="1" smtClean="0">
                <a:ln>
                  <a:noFill/>
                </a:ln>
                <a:solidFill>
                  <a:srgbClr val="03042B"/>
                </a:solidFill>
                <a:effectLst/>
                <a:uLnTx/>
                <a:uFillTx/>
                <a:latin typeface="+mn-lt"/>
                <a:ea typeface="+mn-ea"/>
                <a:cs typeface="+mn-cs"/>
              </a:rPr>
              <a:t>c</a:t>
            </a:r>
            <a:r>
              <a:rPr kumimoji="0" lang="en-US" sz="2100" b="0" i="0" u="none" strike="noStrike" kern="0" cap="none" spc="0" normalizeH="0" baseline="0" noProof="0" dirty="0" smtClean="0">
                <a:ln>
                  <a:noFill/>
                </a:ln>
                <a:solidFill>
                  <a:srgbClr val="03042B"/>
                </a:solidFill>
                <a:effectLst/>
                <a:uLnTx/>
                <a:uFillTx/>
                <a:latin typeface="+mn-lt"/>
                <a:ea typeface="+mn-ea"/>
                <a:cs typeface="+mn-cs"/>
              </a:rPr>
              <a:t>. Medical care for the people and domesticated animals was important.</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2100" b="0" i="0" u="none" strike="noStrike" kern="0" cap="none" spc="0" normalizeH="0" baseline="0" noProof="0" dirty="0" smtClean="0">
                <a:ln>
                  <a:noFill/>
                </a:ln>
                <a:solidFill>
                  <a:srgbClr val="03042B"/>
                </a:solidFill>
                <a:effectLst/>
                <a:uLnTx/>
                <a:uFillTx/>
                <a:latin typeface="+mn-lt"/>
                <a:ea typeface="+mn-ea"/>
                <a:cs typeface="+mn-cs"/>
              </a:rPr>
              <a:t>	</a:t>
            </a:r>
            <a:r>
              <a:rPr kumimoji="0" lang="en-US" sz="2100" b="0" i="0" u="none" strike="noStrike" kern="0" cap="none" spc="0" normalizeH="0" baseline="0" noProof="0" dirty="0" err="1" smtClean="0">
                <a:ln>
                  <a:noFill/>
                </a:ln>
                <a:solidFill>
                  <a:srgbClr val="03042B"/>
                </a:solidFill>
                <a:effectLst/>
                <a:uLnTx/>
                <a:uFillTx/>
                <a:latin typeface="+mn-lt"/>
                <a:ea typeface="+mn-ea"/>
                <a:cs typeface="+mn-cs"/>
              </a:rPr>
              <a:t>d</a:t>
            </a:r>
            <a:r>
              <a:rPr kumimoji="0" lang="en-US" sz="2100" b="0" i="0" u="none" strike="noStrike" kern="0" cap="none" spc="0" normalizeH="0" baseline="0" noProof="0" dirty="0" smtClean="0">
                <a:ln>
                  <a:noFill/>
                </a:ln>
                <a:solidFill>
                  <a:srgbClr val="03042B"/>
                </a:solidFill>
                <a:effectLst/>
                <a:uLnTx/>
                <a:uFillTx/>
                <a:latin typeface="+mn-lt"/>
                <a:ea typeface="+mn-ea"/>
                <a:cs typeface="+mn-cs"/>
              </a:rPr>
              <a:t>. Doctors were brought from far away to care for the people and animals.</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3200" b="0" i="0" u="none" strike="noStrike" kern="0" cap="none" spc="0" normalizeH="0" baseline="0" noProof="0" dirty="0" smtClean="0">
              <a:ln>
                <a:noFill/>
              </a:ln>
              <a:solidFill>
                <a:srgbClr val="03042B"/>
              </a:solidFill>
              <a:effectLst/>
              <a:uLnTx/>
              <a:uFillTx/>
              <a:latin typeface="+mn-lt"/>
              <a:ea typeface="+mn-ea"/>
              <a:cs typeface="+mn-cs"/>
            </a:endParaRPr>
          </a:p>
        </p:txBody>
      </p:sp>
      <p:sp>
        <p:nvSpPr>
          <p:cNvPr id="5" name="Right Arrow 4"/>
          <p:cNvSpPr/>
          <p:nvPr/>
        </p:nvSpPr>
        <p:spPr bwMode="auto">
          <a:xfrm>
            <a:off x="0" y="4495800"/>
            <a:ext cx="381000" cy="381000"/>
          </a:xfrm>
          <a:prstGeom prst="right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p:txBody>
          <a:bodyPr/>
          <a:lstStyle/>
          <a:p>
            <a:r>
              <a:rPr lang="en-US" dirty="0" smtClean="0"/>
              <a:t>Using Primary &amp; Secondary Sources</a:t>
            </a:r>
            <a:endParaRPr lang="en-US" dirty="0"/>
          </a:p>
        </p:txBody>
      </p:sp>
      <p:sp>
        <p:nvSpPr>
          <p:cNvPr id="20483" name="Rectangle 3"/>
          <p:cNvSpPr>
            <a:spLocks noGrp="1" noChangeArrowheads="1"/>
          </p:cNvSpPr>
          <p:nvPr>
            <p:ph type="subTitle" idx="1"/>
          </p:nvPr>
        </p:nvSpPr>
        <p:spPr>
          <a:xfrm>
            <a:off x="0" y="3886200"/>
            <a:ext cx="8534400" cy="1752600"/>
          </a:xfrm>
        </p:spPr>
        <p:txBody>
          <a:bodyPr/>
          <a:lstStyle/>
          <a:p>
            <a:r>
              <a:rPr lang="en-US" sz="1700" b="1" dirty="0" smtClean="0"/>
              <a:t>6.5.spi.6- The student is able to identify conclusions about early world historical events by using primary and secondary sources.</a:t>
            </a:r>
            <a:endParaRPr lang="en-US" sz="1700"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glow rad="101600">
                    <a:schemeClr val="accent4">
                      <a:alpha val="75000"/>
                    </a:schemeClr>
                  </a:glow>
                </a:effectLst>
              </a:rPr>
              <a:t>Let’s Try Another Together!</a:t>
            </a:r>
            <a:endParaRPr lang="en-US" dirty="0">
              <a:effectLst>
                <a:glow rad="101600">
                  <a:schemeClr val="accent4">
                    <a:alpha val="75000"/>
                  </a:schemeClr>
                </a:glow>
              </a:effectLst>
            </a:endParaRPr>
          </a:p>
        </p:txBody>
      </p:sp>
      <p:sp>
        <p:nvSpPr>
          <p:cNvPr id="3" name="Content Placeholder 2"/>
          <p:cNvSpPr>
            <a:spLocks noGrp="1"/>
          </p:cNvSpPr>
          <p:nvPr>
            <p:ph idx="1"/>
          </p:nvPr>
        </p:nvSpPr>
        <p:spPr>
          <a:xfrm>
            <a:off x="304800" y="1981200"/>
            <a:ext cx="8153400" cy="4114800"/>
          </a:xfrm>
        </p:spPr>
        <p:txBody>
          <a:bodyPr/>
          <a:lstStyle/>
          <a:p>
            <a:r>
              <a:rPr lang="en-US" dirty="0" smtClean="0"/>
              <a:t>Step 1: Read the question and answers</a:t>
            </a:r>
          </a:p>
          <a:p>
            <a:pPr>
              <a:buNone/>
            </a:pPr>
            <a:endParaRPr lang="en-US" sz="2600" dirty="0" smtClean="0"/>
          </a:p>
          <a:p>
            <a:pPr>
              <a:buNone/>
            </a:pPr>
            <a:r>
              <a:rPr lang="en-US" sz="2600" dirty="0" smtClean="0"/>
              <a:t>Read this quotation given from an address given by the 16</a:t>
            </a:r>
            <a:r>
              <a:rPr lang="en-US" sz="2600" baseline="30000" dirty="0" smtClean="0"/>
              <a:t>th</a:t>
            </a:r>
            <a:r>
              <a:rPr lang="en-US" sz="2600" dirty="0" smtClean="0"/>
              <a:t> century religious leader, Dr. Martin Luther, to German nobles.  According to Luther who was the right to interpret the scriptures?</a:t>
            </a:r>
          </a:p>
          <a:p>
            <a:pPr>
              <a:buNone/>
            </a:pPr>
            <a:r>
              <a:rPr lang="en-US" sz="2600" dirty="0" smtClean="0"/>
              <a:t>	a. only the Pope</a:t>
            </a:r>
          </a:p>
          <a:p>
            <a:pPr>
              <a:buNone/>
            </a:pPr>
            <a:r>
              <a:rPr lang="en-US" sz="2600" dirty="0" smtClean="0"/>
              <a:t>	</a:t>
            </a:r>
            <a:r>
              <a:rPr lang="en-US" sz="2600" dirty="0" err="1" smtClean="0"/>
              <a:t>b</a:t>
            </a:r>
            <a:r>
              <a:rPr lang="en-US" sz="2600" dirty="0" smtClean="0"/>
              <a:t>. priests and bishops</a:t>
            </a:r>
          </a:p>
          <a:p>
            <a:pPr>
              <a:buNone/>
            </a:pPr>
            <a:r>
              <a:rPr lang="en-US" sz="2600" dirty="0" smtClean="0"/>
              <a:t>	</a:t>
            </a:r>
            <a:r>
              <a:rPr lang="en-US" sz="2600" dirty="0" err="1" smtClean="0"/>
              <a:t>c</a:t>
            </a:r>
            <a:r>
              <a:rPr lang="en-US" sz="2600" dirty="0" smtClean="0"/>
              <a:t>. St. Peter</a:t>
            </a:r>
          </a:p>
          <a:p>
            <a:pPr>
              <a:buNone/>
            </a:pPr>
            <a:r>
              <a:rPr lang="en-US" sz="2600" dirty="0" smtClean="0"/>
              <a:t>	</a:t>
            </a:r>
            <a:r>
              <a:rPr lang="en-US" sz="2600" dirty="0" err="1" smtClean="0"/>
              <a:t>d</a:t>
            </a:r>
            <a:r>
              <a:rPr lang="en-US" sz="2600" dirty="0" smtClean="0"/>
              <a:t>. the whole community</a:t>
            </a:r>
            <a:endParaRPr lang="en-US" sz="26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glow rad="101600">
                    <a:schemeClr val="accent4">
                      <a:alpha val="75000"/>
                    </a:schemeClr>
                  </a:glow>
                </a:effectLst>
              </a:rPr>
              <a:t>Let’s Try Another Together!</a:t>
            </a:r>
            <a:endParaRPr lang="en-US" dirty="0"/>
          </a:p>
        </p:txBody>
      </p:sp>
      <p:sp>
        <p:nvSpPr>
          <p:cNvPr id="3" name="Content Placeholder 2"/>
          <p:cNvSpPr>
            <a:spLocks noGrp="1"/>
          </p:cNvSpPr>
          <p:nvPr>
            <p:ph idx="1"/>
          </p:nvPr>
        </p:nvSpPr>
        <p:spPr>
          <a:xfrm>
            <a:off x="0" y="1981200"/>
            <a:ext cx="9144000" cy="4876800"/>
          </a:xfrm>
        </p:spPr>
        <p:txBody>
          <a:bodyPr/>
          <a:lstStyle/>
          <a:p>
            <a:r>
              <a:rPr lang="en-US" dirty="0" smtClean="0"/>
              <a:t>Step 2 &amp; 3: Read the passage and look for key words</a:t>
            </a:r>
          </a:p>
          <a:p>
            <a:endParaRPr lang="en-US" sz="2300" dirty="0" smtClean="0"/>
          </a:p>
          <a:p>
            <a:pPr>
              <a:buNone/>
            </a:pPr>
            <a:r>
              <a:rPr lang="en-US" sz="2300" dirty="0" smtClean="0"/>
              <a:t>“Therefore it is a wickedly devised (invented) fable, and they cannot quote a single letter to confirm (prove) it, that it is for the Pope alone to interpret the Scriptures or to confirm the interpretation of them: they have assumed the authority of their own selves.  And though they say, that this authority was given to St. Peter alone, but to the whole community.”</a:t>
            </a:r>
          </a:p>
          <a:p>
            <a:pPr>
              <a:buNone/>
            </a:pPr>
            <a:r>
              <a:rPr lang="en-US" sz="2300" dirty="0" smtClean="0"/>
              <a:t>	-Excerpt from </a:t>
            </a:r>
            <a:r>
              <a:rPr lang="en-US" sz="2300" i="1" dirty="0" smtClean="0"/>
              <a:t>The Three Primary Works of Dr. Martin Luther</a:t>
            </a:r>
            <a:endParaRPr lang="en-US" sz="23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7772400" cy="1143000"/>
          </a:xfrm>
          <a:effectLst/>
        </p:spPr>
        <p:txBody>
          <a:bodyPr/>
          <a:lstStyle/>
          <a:p>
            <a:r>
              <a:rPr lang="en-US" b="1" dirty="0" smtClean="0">
                <a:effectLst>
                  <a:glow rad="101600">
                    <a:schemeClr val="accent4">
                      <a:alpha val="75000"/>
                    </a:schemeClr>
                  </a:glow>
                </a:effectLst>
              </a:rPr>
              <a:t>Did you find the right key words? Check yourself!</a:t>
            </a:r>
            <a:endParaRPr lang="en-US" b="1" dirty="0">
              <a:effectLst>
                <a:glow rad="101600">
                  <a:schemeClr val="accent4">
                    <a:alpha val="75000"/>
                  </a:schemeClr>
                </a:glow>
              </a:effectLst>
            </a:endParaRPr>
          </a:p>
        </p:txBody>
      </p:sp>
      <p:sp>
        <p:nvSpPr>
          <p:cNvPr id="3" name="Content Placeholder 2"/>
          <p:cNvSpPr>
            <a:spLocks noGrp="1"/>
          </p:cNvSpPr>
          <p:nvPr>
            <p:ph idx="1"/>
          </p:nvPr>
        </p:nvSpPr>
        <p:spPr/>
        <p:txBody>
          <a:bodyPr/>
          <a:lstStyle/>
          <a:p>
            <a:pPr>
              <a:buNone/>
            </a:pPr>
            <a:r>
              <a:rPr lang="en-US" sz="2600" dirty="0" smtClean="0"/>
              <a:t>“Therefore it is a wickedly devised (invented) fable, and they cannot quote a single letter to confirm (prove) </a:t>
            </a:r>
            <a:r>
              <a:rPr lang="en-US" sz="2600" b="1" dirty="0" smtClean="0">
                <a:solidFill>
                  <a:srgbClr val="FF0000"/>
                </a:solidFill>
              </a:rPr>
              <a:t>it, that it is for the Pope alone to interpret the Scriptures or to confirm the interpretation of them: they have assumed the authority of their own </a:t>
            </a:r>
            <a:r>
              <a:rPr lang="en-US" sz="2600" dirty="0" smtClean="0"/>
              <a:t>selves.  And though they say, that this authority was given to St. Peter alone, but to the whole community.”</a:t>
            </a:r>
          </a:p>
          <a:p>
            <a:pPr>
              <a:buNone/>
            </a:pPr>
            <a:r>
              <a:rPr lang="en-US" sz="2600" dirty="0" smtClean="0"/>
              <a:t>	-Excerpt from </a:t>
            </a:r>
            <a:r>
              <a:rPr lang="en-US" sz="2600" i="1" dirty="0" smtClean="0"/>
              <a:t>The Three Primary Works of Dr. Martin Luther</a:t>
            </a:r>
            <a:endParaRPr lang="en-US" sz="2600" dirty="0" smtClean="0"/>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7772400" cy="1143000"/>
          </a:xfrm>
        </p:spPr>
        <p:txBody>
          <a:bodyPr/>
          <a:lstStyle/>
          <a:p>
            <a:r>
              <a:rPr lang="en-US" dirty="0" smtClean="0">
                <a:effectLst>
                  <a:glow rad="101600">
                    <a:schemeClr val="accent4">
                      <a:alpha val="75000"/>
                    </a:schemeClr>
                  </a:glow>
                </a:effectLst>
              </a:rPr>
              <a:t>Let’s Try Another Together!</a:t>
            </a:r>
            <a:endParaRPr lang="en-US" dirty="0"/>
          </a:p>
        </p:txBody>
      </p:sp>
      <p:sp>
        <p:nvSpPr>
          <p:cNvPr id="3" name="Content Placeholder 2"/>
          <p:cNvSpPr>
            <a:spLocks noGrp="1"/>
          </p:cNvSpPr>
          <p:nvPr>
            <p:ph idx="1"/>
          </p:nvPr>
        </p:nvSpPr>
        <p:spPr>
          <a:xfrm>
            <a:off x="0" y="1981200"/>
            <a:ext cx="9144000" cy="4876800"/>
          </a:xfrm>
        </p:spPr>
        <p:txBody>
          <a:bodyPr/>
          <a:lstStyle/>
          <a:p>
            <a:r>
              <a:rPr lang="en-US" dirty="0" smtClean="0"/>
              <a:t>Step 4: Use process of elimination and the information you found to answer your question!</a:t>
            </a:r>
          </a:p>
          <a:p>
            <a:endParaRPr lang="en-US" dirty="0" smtClean="0"/>
          </a:p>
          <a:p>
            <a:pPr>
              <a:buNone/>
            </a:pPr>
            <a:r>
              <a:rPr lang="en-US" sz="2100" dirty="0" smtClean="0"/>
              <a:t>Read this quotation given from an address given by the 16</a:t>
            </a:r>
            <a:r>
              <a:rPr lang="en-US" sz="2100" baseline="30000" dirty="0" smtClean="0"/>
              <a:t>th</a:t>
            </a:r>
            <a:r>
              <a:rPr lang="en-US" sz="2100" dirty="0" smtClean="0"/>
              <a:t> century religious leader, Dr. Martin Luther, to German nobles.  According to Luther who was the right to interpret the scriptures?</a:t>
            </a:r>
          </a:p>
          <a:p>
            <a:pPr>
              <a:buNone/>
            </a:pPr>
            <a:r>
              <a:rPr lang="en-US" sz="2100" dirty="0" smtClean="0"/>
              <a:t>	a. only the Pope</a:t>
            </a:r>
          </a:p>
          <a:p>
            <a:pPr>
              <a:buNone/>
            </a:pPr>
            <a:r>
              <a:rPr lang="en-US" sz="2100" dirty="0" smtClean="0"/>
              <a:t>	</a:t>
            </a:r>
            <a:r>
              <a:rPr lang="en-US" sz="2100" dirty="0" err="1" smtClean="0"/>
              <a:t>b</a:t>
            </a:r>
            <a:r>
              <a:rPr lang="en-US" sz="2100" dirty="0" smtClean="0"/>
              <a:t>. priests and bishops</a:t>
            </a:r>
          </a:p>
          <a:p>
            <a:pPr>
              <a:buNone/>
            </a:pPr>
            <a:r>
              <a:rPr lang="en-US" sz="2100" dirty="0" smtClean="0"/>
              <a:t>	</a:t>
            </a:r>
            <a:r>
              <a:rPr lang="en-US" sz="2100" dirty="0" err="1" smtClean="0"/>
              <a:t>c</a:t>
            </a:r>
            <a:r>
              <a:rPr lang="en-US" sz="2100" dirty="0" smtClean="0"/>
              <a:t>. St. Peter</a:t>
            </a:r>
          </a:p>
          <a:p>
            <a:pPr>
              <a:buNone/>
            </a:pPr>
            <a:r>
              <a:rPr lang="en-US" sz="2100" dirty="0" smtClean="0"/>
              <a:t>	</a:t>
            </a:r>
            <a:r>
              <a:rPr lang="en-US" sz="2100" dirty="0" err="1" smtClean="0"/>
              <a:t>d</a:t>
            </a:r>
            <a:r>
              <a:rPr lang="en-US" sz="2100" dirty="0" smtClean="0"/>
              <a:t>. the whole community</a:t>
            </a:r>
          </a:p>
          <a:p>
            <a:endParaRPr lang="en-US" dirty="0" smtClean="0"/>
          </a:p>
          <a:p>
            <a:endParaRPr lang="en-US" dirty="0" smtClean="0"/>
          </a:p>
          <a:p>
            <a:endParaRPr lang="en-US" dirty="0"/>
          </a:p>
        </p:txBody>
      </p:sp>
      <p:sp>
        <p:nvSpPr>
          <p:cNvPr id="4" name="Minus 3"/>
          <p:cNvSpPr/>
          <p:nvPr/>
        </p:nvSpPr>
        <p:spPr bwMode="auto">
          <a:xfrm>
            <a:off x="0" y="5562600"/>
            <a:ext cx="2819400" cy="304800"/>
          </a:xfrm>
          <a:prstGeom prst="mathMinus">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ndParaRPr>
          </a:p>
        </p:txBody>
      </p:sp>
      <p:sp>
        <p:nvSpPr>
          <p:cNvPr id="7" name="Minus 6"/>
          <p:cNvSpPr/>
          <p:nvPr/>
        </p:nvSpPr>
        <p:spPr bwMode="auto">
          <a:xfrm>
            <a:off x="0" y="5943600"/>
            <a:ext cx="2819400" cy="304800"/>
          </a:xfrm>
          <a:prstGeom prst="mathMinus">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ndParaRPr>
          </a:p>
        </p:txBody>
      </p:sp>
      <p:sp>
        <p:nvSpPr>
          <p:cNvPr id="8" name="Minus 7"/>
          <p:cNvSpPr/>
          <p:nvPr/>
        </p:nvSpPr>
        <p:spPr bwMode="auto">
          <a:xfrm>
            <a:off x="0" y="6324600"/>
            <a:ext cx="3429000" cy="228600"/>
          </a:xfrm>
          <a:prstGeom prst="mathMinus">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ndParaRPr>
          </a:p>
        </p:txBody>
      </p:sp>
      <p:sp>
        <p:nvSpPr>
          <p:cNvPr id="9" name="Right Arrow 8"/>
          <p:cNvSpPr/>
          <p:nvPr/>
        </p:nvSpPr>
        <p:spPr bwMode="auto">
          <a:xfrm>
            <a:off x="0" y="5181600"/>
            <a:ext cx="381000" cy="381000"/>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accel="50000" decel="5000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accel="50000" decel="5000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accel="50000" decel="5000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8" grpId="0" animBg="1"/>
      <p:bldP spid="9" grpId="0" animBg="1"/>
    </p:bld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glow rad="101600">
                    <a:schemeClr val="accent4">
                      <a:alpha val="75000"/>
                    </a:schemeClr>
                  </a:glow>
                </a:effectLst>
              </a:rPr>
              <a:t>Let’s Try Another Together!</a:t>
            </a:r>
            <a:endParaRPr lang="en-US" dirty="0">
              <a:effectLst>
                <a:glow rad="101600">
                  <a:schemeClr val="accent4">
                    <a:alpha val="75000"/>
                  </a:schemeClr>
                </a:glow>
              </a:effectLst>
            </a:endParaRPr>
          </a:p>
        </p:txBody>
      </p:sp>
      <p:sp>
        <p:nvSpPr>
          <p:cNvPr id="3" name="Content Placeholder 2"/>
          <p:cNvSpPr>
            <a:spLocks noGrp="1"/>
          </p:cNvSpPr>
          <p:nvPr>
            <p:ph idx="1"/>
          </p:nvPr>
        </p:nvSpPr>
        <p:spPr/>
        <p:txBody>
          <a:bodyPr/>
          <a:lstStyle/>
          <a:p>
            <a:r>
              <a:rPr lang="en-US" dirty="0" smtClean="0"/>
              <a:t>Step 1: Read the question and answer choices:</a:t>
            </a:r>
          </a:p>
          <a:p>
            <a:endParaRPr lang="en-US" sz="2600" dirty="0" smtClean="0"/>
          </a:p>
          <a:p>
            <a:pPr>
              <a:buNone/>
            </a:pPr>
            <a:r>
              <a:rPr lang="en-US" sz="2600" dirty="0" smtClean="0"/>
              <a:t>According to the excerpt above, why did people prefer to settle on the island Espanola to other islands in the Caribbean?</a:t>
            </a:r>
          </a:p>
          <a:p>
            <a:pPr>
              <a:buNone/>
            </a:pPr>
            <a:r>
              <a:rPr lang="en-US" sz="2600" dirty="0" smtClean="0"/>
              <a:t>	a. The area was more suitable for farming.</a:t>
            </a:r>
          </a:p>
          <a:p>
            <a:pPr>
              <a:buNone/>
            </a:pPr>
            <a:r>
              <a:rPr lang="en-US" sz="2600" dirty="0" smtClean="0"/>
              <a:t>	</a:t>
            </a:r>
            <a:r>
              <a:rPr lang="en-US" sz="2600" dirty="0" err="1" smtClean="0"/>
              <a:t>b</a:t>
            </a:r>
            <a:r>
              <a:rPr lang="en-US" sz="2600" dirty="0" smtClean="0"/>
              <a:t>. A trade colony was already established</a:t>
            </a:r>
          </a:p>
          <a:p>
            <a:pPr>
              <a:buNone/>
            </a:pPr>
            <a:r>
              <a:rPr lang="en-US" sz="2600" dirty="0" smtClean="0"/>
              <a:t>	</a:t>
            </a:r>
            <a:r>
              <a:rPr lang="en-US" sz="2600" dirty="0" err="1" smtClean="0"/>
              <a:t>c</a:t>
            </a:r>
            <a:r>
              <a:rPr lang="en-US" sz="2600" dirty="0" smtClean="0"/>
              <a:t>. The inhabitants were better farmers</a:t>
            </a:r>
          </a:p>
          <a:p>
            <a:pPr>
              <a:buNone/>
            </a:pPr>
            <a:r>
              <a:rPr lang="en-US" sz="2600" dirty="0" smtClean="0"/>
              <a:t>	</a:t>
            </a:r>
            <a:r>
              <a:rPr lang="en-US" sz="2600" dirty="0" err="1" smtClean="0"/>
              <a:t>d</a:t>
            </a:r>
            <a:r>
              <a:rPr lang="en-US" sz="2600" dirty="0" smtClean="0"/>
              <a:t>. It was less expensive to trade goods</a:t>
            </a:r>
            <a:endParaRPr lang="en-US" sz="26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glow rad="101600">
                    <a:schemeClr val="accent4">
                      <a:alpha val="75000"/>
                    </a:schemeClr>
                  </a:glow>
                </a:effectLst>
              </a:rPr>
              <a:t>Let’s Try Another Together!</a:t>
            </a:r>
            <a:endParaRPr lang="en-US" dirty="0"/>
          </a:p>
        </p:txBody>
      </p:sp>
      <p:sp>
        <p:nvSpPr>
          <p:cNvPr id="3" name="Content Placeholder 2"/>
          <p:cNvSpPr>
            <a:spLocks noGrp="1"/>
          </p:cNvSpPr>
          <p:nvPr>
            <p:ph idx="1"/>
          </p:nvPr>
        </p:nvSpPr>
        <p:spPr>
          <a:xfrm>
            <a:off x="0" y="1828800"/>
            <a:ext cx="9144000" cy="5029200"/>
          </a:xfrm>
        </p:spPr>
        <p:txBody>
          <a:bodyPr/>
          <a:lstStyle/>
          <a:p>
            <a:r>
              <a:rPr lang="en-US" dirty="0" smtClean="0"/>
              <a:t>Step 2 &amp; 3: Read the passage and look for key words</a:t>
            </a:r>
          </a:p>
          <a:p>
            <a:pPr>
              <a:buNone/>
            </a:pPr>
            <a:endParaRPr lang="en-US" sz="2700" dirty="0" smtClean="0"/>
          </a:p>
          <a:p>
            <a:pPr>
              <a:buNone/>
            </a:pPr>
            <a:r>
              <a:rPr lang="en-US" sz="2700" dirty="0" smtClean="0"/>
              <a:t>“…The number of colonists who desire to go thither (Espanola) amounts to two thousand, owing to the land being safer and better for farming and trading, and because it will serve as a place to which they can return and from which they can carry on trade with the neighboring islands” – Christopher Columbus in a letter to King Ferdinand and Queen Isabella</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glow rad="101600">
                    <a:schemeClr val="accent4">
                      <a:alpha val="75000"/>
                    </a:schemeClr>
                  </a:glow>
                </a:effectLst>
              </a:rPr>
              <a:t>Let’s Try Another Together!</a:t>
            </a:r>
            <a:endParaRPr lang="en-US" dirty="0"/>
          </a:p>
        </p:txBody>
      </p:sp>
      <p:sp>
        <p:nvSpPr>
          <p:cNvPr id="3" name="Content Placeholder 2"/>
          <p:cNvSpPr>
            <a:spLocks noGrp="1"/>
          </p:cNvSpPr>
          <p:nvPr>
            <p:ph idx="1"/>
          </p:nvPr>
        </p:nvSpPr>
        <p:spPr>
          <a:xfrm>
            <a:off x="0" y="1828800"/>
            <a:ext cx="9144000" cy="5029200"/>
          </a:xfrm>
        </p:spPr>
        <p:txBody>
          <a:bodyPr/>
          <a:lstStyle/>
          <a:p>
            <a:r>
              <a:rPr lang="en-US" sz="2200" dirty="0" smtClean="0"/>
              <a:t>Step 4: Use process of elimination and the information you found!</a:t>
            </a:r>
          </a:p>
          <a:p>
            <a:r>
              <a:rPr lang="en-US" sz="2200" dirty="0" smtClean="0"/>
              <a:t>“…The number of colonists who desire to go thither (Espanola) amounts to two thousand, owing to the land being safer and better for farming and trading, and because it will serve as a place to which they can return and from which they can carry on trade with the neighboring islands” – Christopher Columbus in a letter to King Ferdinand and Queen Isabella</a:t>
            </a:r>
          </a:p>
          <a:p>
            <a:pPr>
              <a:buNone/>
            </a:pPr>
            <a:endParaRPr lang="en-US" sz="2500" dirty="0" smtClean="0"/>
          </a:p>
          <a:p>
            <a:pPr>
              <a:buNone/>
            </a:pPr>
            <a:r>
              <a:rPr lang="en-US" sz="1800" dirty="0" smtClean="0"/>
              <a:t>According to the excerpt above, why did people prefer to settle on the island Espanola to other islands in the Caribbean?</a:t>
            </a:r>
          </a:p>
          <a:p>
            <a:pPr>
              <a:buNone/>
            </a:pPr>
            <a:r>
              <a:rPr lang="en-US" sz="1800" dirty="0" smtClean="0"/>
              <a:t>	a. The area was more suitable for farming.</a:t>
            </a:r>
          </a:p>
          <a:p>
            <a:pPr>
              <a:buNone/>
            </a:pPr>
            <a:r>
              <a:rPr lang="en-US" sz="1800" dirty="0" smtClean="0"/>
              <a:t>	</a:t>
            </a:r>
            <a:r>
              <a:rPr lang="en-US" sz="1800" dirty="0" err="1" smtClean="0"/>
              <a:t>b</a:t>
            </a:r>
            <a:r>
              <a:rPr lang="en-US" sz="1800" dirty="0" smtClean="0"/>
              <a:t>. A trade colony was already established</a:t>
            </a:r>
          </a:p>
          <a:p>
            <a:pPr>
              <a:buNone/>
            </a:pPr>
            <a:r>
              <a:rPr lang="en-US" sz="1800" dirty="0" smtClean="0"/>
              <a:t>	</a:t>
            </a:r>
            <a:r>
              <a:rPr lang="en-US" sz="1800" dirty="0" err="1" smtClean="0"/>
              <a:t>c</a:t>
            </a:r>
            <a:r>
              <a:rPr lang="en-US" sz="1800" dirty="0" smtClean="0"/>
              <a:t>. The inhabitants were better farmers</a:t>
            </a:r>
          </a:p>
          <a:p>
            <a:pPr>
              <a:buNone/>
            </a:pPr>
            <a:r>
              <a:rPr lang="en-US" sz="1800" dirty="0" smtClean="0"/>
              <a:t>	</a:t>
            </a:r>
            <a:r>
              <a:rPr lang="en-US" sz="1800" dirty="0" err="1" smtClean="0"/>
              <a:t>d</a:t>
            </a:r>
            <a:r>
              <a:rPr lang="en-US" sz="1800" dirty="0" smtClean="0"/>
              <a:t>. It was less expensive to trade goods</a:t>
            </a:r>
          </a:p>
          <a:p>
            <a:pPr>
              <a:buNone/>
            </a:pPr>
            <a:endParaRPr lang="en-US" sz="2500" dirty="0" smtClean="0"/>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glow rad="101600">
                    <a:schemeClr val="accent4">
                      <a:alpha val="75000"/>
                    </a:schemeClr>
                  </a:glow>
                </a:effectLst>
              </a:rPr>
              <a:t>How Did You Do?</a:t>
            </a:r>
            <a:endParaRPr lang="en-US" dirty="0">
              <a:effectLst>
                <a:glow rad="101600">
                  <a:schemeClr val="accent4">
                    <a:alpha val="75000"/>
                  </a:schemeClr>
                </a:glow>
              </a:effectLst>
            </a:endParaRPr>
          </a:p>
        </p:txBody>
      </p:sp>
      <p:sp>
        <p:nvSpPr>
          <p:cNvPr id="3" name="Content Placeholder 2"/>
          <p:cNvSpPr>
            <a:spLocks noGrp="1"/>
          </p:cNvSpPr>
          <p:nvPr>
            <p:ph idx="1"/>
          </p:nvPr>
        </p:nvSpPr>
        <p:spPr>
          <a:xfrm>
            <a:off x="0" y="1981200"/>
            <a:ext cx="9144000" cy="4876800"/>
          </a:xfrm>
        </p:spPr>
        <p:txBody>
          <a:bodyPr/>
          <a:lstStyle/>
          <a:p>
            <a:r>
              <a:rPr lang="en-US" sz="2200" dirty="0" smtClean="0"/>
              <a:t>“…The number of colonists who desire to go thither (Espanola) amounts to two thousand, owing to the land being safer and better for farming and trading, and because it will serve as a place to which they can return and from which they can carry on trade with the neighboring islands” – Christopher Columbus in a letter to King Ferdinand and Queen Isabella</a:t>
            </a:r>
          </a:p>
          <a:p>
            <a:pPr>
              <a:buNone/>
            </a:pPr>
            <a:endParaRPr lang="en-US" sz="2200" dirty="0" smtClean="0"/>
          </a:p>
          <a:p>
            <a:pPr>
              <a:buNone/>
            </a:pPr>
            <a:r>
              <a:rPr lang="en-US" sz="2200" dirty="0" smtClean="0"/>
              <a:t>According to the excerpt above, why did people prefer to settle on the island Espanola to other islands in the Caribbean?</a:t>
            </a:r>
          </a:p>
          <a:p>
            <a:pPr>
              <a:buNone/>
            </a:pPr>
            <a:r>
              <a:rPr lang="en-US" sz="2200" dirty="0" smtClean="0"/>
              <a:t>	a. The area was more suitable for farming.</a:t>
            </a:r>
          </a:p>
          <a:p>
            <a:pPr>
              <a:buNone/>
            </a:pPr>
            <a:r>
              <a:rPr lang="en-US" sz="2200" dirty="0" smtClean="0"/>
              <a:t>	</a:t>
            </a:r>
            <a:r>
              <a:rPr lang="en-US" sz="2200" dirty="0" err="1" smtClean="0"/>
              <a:t>b</a:t>
            </a:r>
            <a:r>
              <a:rPr lang="en-US" sz="2200" dirty="0" smtClean="0"/>
              <a:t>. A trade colony was already established</a:t>
            </a:r>
          </a:p>
          <a:p>
            <a:pPr>
              <a:buNone/>
            </a:pPr>
            <a:r>
              <a:rPr lang="en-US" sz="2200" dirty="0" smtClean="0"/>
              <a:t>	</a:t>
            </a:r>
            <a:r>
              <a:rPr lang="en-US" sz="2200" dirty="0" err="1" smtClean="0"/>
              <a:t>c</a:t>
            </a:r>
            <a:r>
              <a:rPr lang="en-US" sz="2200" dirty="0" smtClean="0"/>
              <a:t>. The inhabitants were better farmers</a:t>
            </a:r>
          </a:p>
          <a:p>
            <a:pPr>
              <a:buNone/>
            </a:pPr>
            <a:r>
              <a:rPr lang="en-US" sz="2200" dirty="0" smtClean="0"/>
              <a:t>	</a:t>
            </a:r>
            <a:r>
              <a:rPr lang="en-US" sz="2200" dirty="0" err="1" smtClean="0"/>
              <a:t>d</a:t>
            </a:r>
            <a:r>
              <a:rPr lang="en-US" sz="2200" dirty="0" smtClean="0"/>
              <a:t>. It was less expensive to trade goods</a:t>
            </a:r>
          </a:p>
          <a:p>
            <a:pPr>
              <a:buNone/>
            </a:pPr>
            <a:endParaRPr lang="en-US" sz="2000" dirty="0" smtClean="0"/>
          </a:p>
          <a:p>
            <a:endParaRPr lang="en-US" sz="2000" dirty="0" smtClean="0"/>
          </a:p>
          <a:p>
            <a:endParaRPr lang="en-US" sz="2000" dirty="0"/>
          </a:p>
        </p:txBody>
      </p:sp>
      <p:sp>
        <p:nvSpPr>
          <p:cNvPr id="4" name="Right Arrow 3"/>
          <p:cNvSpPr/>
          <p:nvPr/>
        </p:nvSpPr>
        <p:spPr bwMode="auto">
          <a:xfrm>
            <a:off x="0" y="5334000"/>
            <a:ext cx="381000" cy="304800"/>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ndParaRPr>
          </a:p>
        </p:txBody>
      </p:sp>
      <p:cxnSp>
        <p:nvCxnSpPr>
          <p:cNvPr id="7" name="Straight Connector 6"/>
          <p:cNvCxnSpPr/>
          <p:nvPr/>
        </p:nvCxnSpPr>
        <p:spPr bwMode="auto">
          <a:xfrm>
            <a:off x="4038600" y="2362200"/>
            <a:ext cx="426720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 name="Straight Connector 7"/>
          <p:cNvCxnSpPr/>
          <p:nvPr/>
        </p:nvCxnSpPr>
        <p:spPr bwMode="auto">
          <a:xfrm>
            <a:off x="381000" y="2667000"/>
            <a:ext cx="845820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 name="Straight Connector 9"/>
          <p:cNvCxnSpPr/>
          <p:nvPr/>
        </p:nvCxnSpPr>
        <p:spPr bwMode="auto">
          <a:xfrm>
            <a:off x="381000" y="3048000"/>
            <a:ext cx="304800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accel="50000" decel="50000"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accel="50000" decel="50000"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accel="50000" decel="5000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glow rad="101600">
                    <a:schemeClr val="accent4">
                      <a:alpha val="75000"/>
                    </a:schemeClr>
                  </a:glow>
                </a:effectLst>
              </a:rPr>
              <a:t>Let’s This One Independently!</a:t>
            </a:r>
            <a:endParaRPr lang="en-US" dirty="0">
              <a:effectLst>
                <a:glow rad="101600">
                  <a:schemeClr val="accent4">
                    <a:alpha val="75000"/>
                  </a:schemeClr>
                </a:glow>
              </a:effectLst>
            </a:endParaRPr>
          </a:p>
        </p:txBody>
      </p:sp>
      <p:sp>
        <p:nvSpPr>
          <p:cNvPr id="3" name="Content Placeholder 2"/>
          <p:cNvSpPr>
            <a:spLocks noGrp="1"/>
          </p:cNvSpPr>
          <p:nvPr>
            <p:ph idx="1"/>
          </p:nvPr>
        </p:nvSpPr>
        <p:spPr>
          <a:xfrm>
            <a:off x="0" y="1828800"/>
            <a:ext cx="9144000" cy="5029200"/>
          </a:xfrm>
        </p:spPr>
        <p:txBody>
          <a:bodyPr/>
          <a:lstStyle/>
          <a:p>
            <a:pPr>
              <a:buNone/>
            </a:pPr>
            <a:r>
              <a:rPr lang="en-US" dirty="0" smtClean="0"/>
              <a:t>Remember to complete the steps…</a:t>
            </a:r>
          </a:p>
          <a:p>
            <a:pPr>
              <a:buNone/>
            </a:pPr>
            <a:endParaRPr lang="en-US" dirty="0" smtClean="0"/>
          </a:p>
          <a:p>
            <a:pPr marL="514350" indent="-514350">
              <a:buAutoNum type="arabicPeriod"/>
            </a:pPr>
            <a:r>
              <a:rPr lang="en-US" dirty="0" smtClean="0"/>
              <a:t>Read the question and answers</a:t>
            </a:r>
          </a:p>
          <a:p>
            <a:pPr marL="514350" indent="-514350">
              <a:buAutoNum type="arabicPeriod"/>
            </a:pPr>
            <a:r>
              <a:rPr lang="en-US" dirty="0" smtClean="0"/>
              <a:t>Read the passage or source</a:t>
            </a:r>
          </a:p>
          <a:p>
            <a:pPr marL="514350" indent="-514350">
              <a:buAutoNum type="arabicPeriod"/>
            </a:pPr>
            <a:r>
              <a:rPr lang="en-US" dirty="0" smtClean="0"/>
              <a:t>Underline key information/terms!</a:t>
            </a:r>
          </a:p>
          <a:p>
            <a:pPr marL="514350" indent="-514350">
              <a:buAutoNum type="arabicPeriod"/>
            </a:pPr>
            <a:r>
              <a:rPr lang="en-US" dirty="0" smtClean="0"/>
              <a:t>Use process of elimination to find the best answer</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effectLst>
                  <a:glow rad="101600">
                    <a:schemeClr val="accent4">
                      <a:alpha val="75000"/>
                    </a:schemeClr>
                  </a:glow>
                </a:effectLst>
              </a:rPr>
              <a:t>Take 3 minutes to try and do this on your own!</a:t>
            </a:r>
            <a:endParaRPr lang="en-US" sz="3200" b="1" dirty="0">
              <a:effectLst>
                <a:glow rad="101600">
                  <a:schemeClr val="accent4">
                    <a:alpha val="75000"/>
                  </a:schemeClr>
                </a:glow>
              </a:effectLst>
            </a:endParaRPr>
          </a:p>
        </p:txBody>
      </p:sp>
      <p:sp>
        <p:nvSpPr>
          <p:cNvPr id="3" name="Content Placeholder 2"/>
          <p:cNvSpPr>
            <a:spLocks noGrp="1"/>
          </p:cNvSpPr>
          <p:nvPr>
            <p:ph idx="1"/>
          </p:nvPr>
        </p:nvSpPr>
        <p:spPr>
          <a:xfrm>
            <a:off x="0" y="1752600"/>
            <a:ext cx="9144000" cy="5105400"/>
          </a:xfrm>
        </p:spPr>
        <p:txBody>
          <a:bodyPr/>
          <a:lstStyle/>
          <a:p>
            <a:pPr>
              <a:buNone/>
            </a:pPr>
            <a:r>
              <a:rPr lang="en-US" sz="2100" dirty="0" smtClean="0"/>
              <a:t>“If a judge…present his judgment in writing; if later error shall appear in his decision, and it be through his own fault, then he shall pay twelve times the fine set by him…</a:t>
            </a:r>
          </a:p>
          <a:p>
            <a:pPr>
              <a:buNone/>
            </a:pPr>
            <a:endParaRPr lang="en-US" sz="2100" dirty="0" smtClean="0"/>
          </a:p>
          <a:p>
            <a:pPr>
              <a:buNone/>
            </a:pPr>
            <a:r>
              <a:rPr lang="en-US" sz="2100" dirty="0" smtClean="0"/>
              <a:t>IF any one steal cattle or sheep,…the </a:t>
            </a:r>
            <a:r>
              <a:rPr lang="en-US" sz="2100" dirty="0" err="1" smtClean="0"/>
              <a:t>theif</a:t>
            </a:r>
            <a:r>
              <a:rPr lang="en-US" sz="2100" dirty="0" smtClean="0"/>
              <a:t> shall pay thirtyfold…”</a:t>
            </a:r>
          </a:p>
          <a:p>
            <a:pPr>
              <a:buNone/>
            </a:pPr>
            <a:r>
              <a:rPr lang="en-US" sz="2100" dirty="0" smtClean="0"/>
              <a:t>								-Hammurabi’s Code</a:t>
            </a:r>
          </a:p>
          <a:p>
            <a:pPr>
              <a:buNone/>
            </a:pPr>
            <a:endParaRPr lang="en-US" sz="2100" dirty="0" smtClean="0"/>
          </a:p>
          <a:p>
            <a:pPr>
              <a:buNone/>
            </a:pPr>
            <a:r>
              <a:rPr lang="en-US" sz="2100" dirty="0" smtClean="0"/>
              <a:t>According to the excerpt above, what would happen to a judge if he mad</a:t>
            </a:r>
          </a:p>
          <a:p>
            <a:pPr>
              <a:buNone/>
            </a:pPr>
            <a:r>
              <a:rPr lang="en-US" sz="2100" dirty="0" smtClean="0"/>
              <a:t>a mistake in his decision?</a:t>
            </a:r>
          </a:p>
          <a:p>
            <a:pPr>
              <a:buNone/>
            </a:pPr>
            <a:r>
              <a:rPr lang="en-US" sz="2100" dirty="0" smtClean="0"/>
              <a:t>	a. He will pay thirtyfold</a:t>
            </a:r>
          </a:p>
          <a:p>
            <a:pPr>
              <a:buNone/>
            </a:pPr>
            <a:r>
              <a:rPr lang="en-US" sz="2100" dirty="0" smtClean="0"/>
              <a:t>	</a:t>
            </a:r>
            <a:r>
              <a:rPr lang="en-US" sz="2100" dirty="0" err="1" smtClean="0"/>
              <a:t>b</a:t>
            </a:r>
            <a:r>
              <a:rPr lang="en-US" sz="2100" dirty="0" smtClean="0"/>
              <a:t>. He will steal a cattle or sheep</a:t>
            </a:r>
          </a:p>
          <a:p>
            <a:pPr>
              <a:buNone/>
            </a:pPr>
            <a:r>
              <a:rPr lang="en-US" sz="2100" dirty="0" smtClean="0"/>
              <a:t>	</a:t>
            </a:r>
            <a:r>
              <a:rPr lang="en-US" sz="2100" dirty="0" err="1" smtClean="0"/>
              <a:t>c</a:t>
            </a:r>
            <a:r>
              <a:rPr lang="en-US" sz="2100" dirty="0" smtClean="0"/>
              <a:t>. He will pay twelve times the original fine</a:t>
            </a:r>
          </a:p>
          <a:p>
            <a:pPr>
              <a:buNone/>
            </a:pPr>
            <a:r>
              <a:rPr lang="en-US" sz="2100" dirty="0" smtClean="0"/>
              <a:t>	</a:t>
            </a:r>
            <a:r>
              <a:rPr lang="en-US" sz="2100" dirty="0" err="1" smtClean="0"/>
              <a:t>d</a:t>
            </a:r>
            <a:r>
              <a:rPr lang="en-US" sz="2100" dirty="0" smtClean="0"/>
              <a:t>. He will present his information to the judge.	</a:t>
            </a:r>
            <a:endParaRPr lang="en-US" sz="2100" dirty="0"/>
          </a:p>
        </p:txBody>
      </p:sp>
      <p:sp>
        <p:nvSpPr>
          <p:cNvPr id="4" name="Right Arrow 3"/>
          <p:cNvSpPr/>
          <p:nvPr/>
        </p:nvSpPr>
        <p:spPr bwMode="auto">
          <a:xfrm>
            <a:off x="0" y="5943600"/>
            <a:ext cx="381000" cy="304800"/>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dirty="0" smtClean="0">
                <a:effectLst>
                  <a:glow rad="101600">
                    <a:schemeClr val="accent4">
                      <a:alpha val="75000"/>
                    </a:schemeClr>
                  </a:glow>
                </a:effectLst>
              </a:rPr>
              <a:t>Agenda For Today</a:t>
            </a:r>
            <a:endParaRPr lang="en-US" dirty="0">
              <a:effectLst>
                <a:glow rad="101600">
                  <a:schemeClr val="accent4">
                    <a:alpha val="75000"/>
                  </a:schemeClr>
                </a:glow>
              </a:effectLst>
            </a:endParaRPr>
          </a:p>
        </p:txBody>
      </p:sp>
      <p:sp>
        <p:nvSpPr>
          <p:cNvPr id="21507" name="Rectangle 3"/>
          <p:cNvSpPr>
            <a:spLocks noGrp="1" noChangeArrowheads="1"/>
          </p:cNvSpPr>
          <p:nvPr>
            <p:ph type="body" idx="1"/>
          </p:nvPr>
        </p:nvSpPr>
        <p:spPr>
          <a:xfrm>
            <a:off x="0" y="1981200"/>
            <a:ext cx="8458200" cy="4114800"/>
          </a:xfrm>
        </p:spPr>
        <p:txBody>
          <a:bodyPr/>
          <a:lstStyle/>
          <a:p>
            <a:r>
              <a:rPr lang="en-US" dirty="0" smtClean="0"/>
              <a:t>1. Review what primary and secondary sources are. </a:t>
            </a:r>
          </a:p>
          <a:p>
            <a:r>
              <a:rPr lang="en-US" dirty="0" smtClean="0"/>
              <a:t>2. Write down the steps to analyze a primary or secondary source.</a:t>
            </a:r>
          </a:p>
          <a:p>
            <a:r>
              <a:rPr lang="en-US" dirty="0"/>
              <a:t>3</a:t>
            </a:r>
            <a:r>
              <a:rPr lang="en-US" dirty="0" smtClean="0"/>
              <a:t>. Practice analyzing the primary sources with your teacher.</a:t>
            </a:r>
          </a:p>
          <a:p>
            <a:r>
              <a:rPr lang="en-US" dirty="0"/>
              <a:t>4</a:t>
            </a:r>
            <a:r>
              <a:rPr lang="en-US" dirty="0" smtClean="0"/>
              <a:t>. Practice analyzing the primary sources on a </a:t>
            </a:r>
            <a:r>
              <a:rPr lang="en-US" i="1" dirty="0" smtClean="0"/>
              <a:t>Practice Quiz</a:t>
            </a:r>
            <a:r>
              <a:rPr lang="en-US" dirty="0" smtClean="0"/>
              <a:t> to show Ms. Landy how well you understand it!</a:t>
            </a:r>
            <a:endParaRPr lang="en-US" dirty="0"/>
          </a:p>
        </p:txBody>
      </p:sp>
      <p:sp>
        <p:nvSpPr>
          <p:cNvPr id="6" name="TextBox 5"/>
          <p:cNvSpPr txBox="1"/>
          <p:nvPr/>
        </p:nvSpPr>
        <p:spPr>
          <a:xfrm>
            <a:off x="-367598" y="1320212"/>
            <a:ext cx="184666" cy="461665"/>
          </a:xfrm>
          <a:prstGeom prst="rect">
            <a:avLst/>
          </a:prstGeom>
          <a:noFill/>
        </p:spPr>
        <p:txBody>
          <a:bodyPr wrap="none" rtlCol="0">
            <a:spAutoFit/>
          </a:bodyPr>
          <a:lstStyle/>
          <a:p>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981200"/>
            <a:ext cx="7772400" cy="1362075"/>
          </a:xfrm>
        </p:spPr>
        <p:txBody>
          <a:bodyPr/>
          <a:lstStyle/>
          <a:p>
            <a:r>
              <a:rPr lang="en-US" dirty="0" smtClean="0">
                <a:solidFill>
                  <a:srgbClr val="FFFFFF"/>
                </a:solidFill>
                <a:effectLst>
                  <a:glow rad="101600">
                    <a:schemeClr val="accent4">
                      <a:alpha val="75000"/>
                    </a:schemeClr>
                  </a:glow>
                </a:effectLst>
              </a:rPr>
              <a:t>Repeat our important phrase… </a:t>
            </a:r>
            <a:r>
              <a:rPr lang="en-US" dirty="0">
                <a:solidFill>
                  <a:srgbClr val="FFFFFF"/>
                </a:solidFill>
                <a:effectLst>
                  <a:glow rad="101600">
                    <a:schemeClr val="accent4">
                      <a:alpha val="75000"/>
                    </a:schemeClr>
                  </a:glow>
                </a:effectLst>
              </a:rPr>
              <a:t>“I will not panic if I do not know the author or information in the source because I know the answer is right there if all I do is read!!!”</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2514600"/>
            <a:ext cx="9144000" cy="2133600"/>
          </a:xfrm>
        </p:spPr>
        <p:txBody>
          <a:bodyPr/>
          <a:lstStyle/>
          <a:p>
            <a:pPr algn="l"/>
            <a:r>
              <a:rPr lang="en-US" b="1" dirty="0" smtClean="0">
                <a:solidFill>
                  <a:schemeClr val="bg1"/>
                </a:solidFill>
                <a:effectLst>
                  <a:glow rad="101600">
                    <a:schemeClr val="accent4">
                      <a:alpha val="75000"/>
                    </a:schemeClr>
                  </a:glow>
                </a:effectLst>
              </a:rPr>
              <a:t>Complete the </a:t>
            </a:r>
            <a:r>
              <a:rPr lang="en-US" b="1" dirty="0" err="1" smtClean="0">
                <a:solidFill>
                  <a:schemeClr val="bg1"/>
                </a:solidFill>
                <a:effectLst>
                  <a:glow rad="101600">
                    <a:schemeClr val="accent4">
                      <a:alpha val="75000"/>
                    </a:schemeClr>
                  </a:glow>
                </a:effectLst>
              </a:rPr>
              <a:t>Quia</a:t>
            </a:r>
            <a:r>
              <a:rPr lang="en-US" b="1" dirty="0" smtClean="0">
                <a:solidFill>
                  <a:schemeClr val="bg1"/>
                </a:solidFill>
                <a:effectLst>
                  <a:glow rad="101600">
                    <a:schemeClr val="accent4">
                      <a:alpha val="75000"/>
                    </a:schemeClr>
                  </a:glow>
                </a:effectLst>
              </a:rPr>
              <a:t> practice quiz called “Primary &amp; Secondary Sources TCAP </a:t>
            </a:r>
            <a:r>
              <a:rPr lang="en-US" b="1" smtClean="0">
                <a:solidFill>
                  <a:schemeClr val="bg1"/>
                </a:solidFill>
                <a:effectLst>
                  <a:glow rad="101600">
                    <a:schemeClr val="accent4">
                      <a:alpha val="75000"/>
                    </a:schemeClr>
                  </a:glow>
                </a:effectLst>
              </a:rPr>
              <a:t>Review</a:t>
            </a:r>
            <a:r>
              <a:rPr lang="en-US" b="1" smtClean="0">
                <a:solidFill>
                  <a:schemeClr val="bg1"/>
                </a:solidFill>
                <a:effectLst>
                  <a:glow rad="101600">
                    <a:schemeClr val="accent4">
                      <a:alpha val="75000"/>
                    </a:schemeClr>
                  </a:glow>
                </a:effectLst>
              </a:rPr>
              <a:t>”</a:t>
            </a:r>
            <a:endParaRPr lang="en-US" b="1" dirty="0">
              <a:solidFill>
                <a:schemeClr val="bg1"/>
              </a:solidFill>
              <a:effectLst>
                <a:glow rad="101600">
                  <a:schemeClr val="accent4">
                    <a:alpha val="75000"/>
                  </a:schemeClr>
                </a:glow>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7772400" cy="1143000"/>
          </a:xfrm>
        </p:spPr>
        <p:txBody>
          <a:bodyPr/>
          <a:lstStyle/>
          <a:p>
            <a:r>
              <a:rPr lang="en-US" b="1" dirty="0" smtClean="0">
                <a:effectLst>
                  <a:glow rad="101600">
                    <a:schemeClr val="accent4">
                      <a:alpha val="75000"/>
                    </a:schemeClr>
                  </a:glow>
                </a:effectLst>
              </a:rPr>
              <a:t>How do Historians learn about the past?</a:t>
            </a:r>
            <a:endParaRPr lang="en-US" b="1" dirty="0">
              <a:effectLst>
                <a:glow rad="101600">
                  <a:schemeClr val="accent4">
                    <a:alpha val="75000"/>
                  </a:schemeClr>
                </a:glow>
              </a:effectLst>
            </a:endParaRPr>
          </a:p>
        </p:txBody>
      </p:sp>
      <p:sp>
        <p:nvSpPr>
          <p:cNvPr id="3" name="Content Placeholder 2"/>
          <p:cNvSpPr>
            <a:spLocks noGrp="1"/>
          </p:cNvSpPr>
          <p:nvPr>
            <p:ph idx="1"/>
          </p:nvPr>
        </p:nvSpPr>
        <p:spPr/>
        <p:txBody>
          <a:bodyPr/>
          <a:lstStyle/>
          <a:p>
            <a:r>
              <a:rPr lang="en-US" dirty="0" smtClean="0"/>
              <a:t>A Primary Source- </a:t>
            </a:r>
            <a:endParaRPr lang="en-US" dirty="0"/>
          </a:p>
        </p:txBody>
      </p:sp>
      <p:graphicFrame>
        <p:nvGraphicFramePr>
          <p:cNvPr id="4" name="Content Placeholder 3"/>
          <p:cNvGraphicFramePr>
            <a:graphicFrameLocks/>
          </p:cNvGraphicFramePr>
          <p:nvPr/>
        </p:nvGraphicFramePr>
        <p:xfrm>
          <a:off x="571500" y="1905000"/>
          <a:ext cx="8001000" cy="4114800"/>
        </p:xfrm>
        <a:graphic>
          <a:graphicData uri="http://schemas.openxmlformats.org/drawingml/2006/diagram">
            <a: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7772400" cy="1143000"/>
          </a:xfrm>
        </p:spPr>
        <p:txBody>
          <a:bodyPr/>
          <a:lstStyle/>
          <a:p>
            <a:r>
              <a:rPr lang="en-US" b="1" dirty="0" smtClean="0">
                <a:effectLst>
                  <a:glow rad="101600">
                    <a:schemeClr val="accent4">
                      <a:alpha val="75000"/>
                    </a:schemeClr>
                  </a:glow>
                </a:effectLst>
              </a:rPr>
              <a:t>What are these “primary” and “secondary” sources?</a:t>
            </a:r>
            <a:endParaRPr lang="en-US" b="1" dirty="0">
              <a:effectLst>
                <a:glow rad="101600">
                  <a:schemeClr val="accent4">
                    <a:alpha val="75000"/>
                  </a:schemeClr>
                </a:glow>
              </a:effectLst>
            </a:endParaRPr>
          </a:p>
        </p:txBody>
      </p:sp>
      <p:sp>
        <p:nvSpPr>
          <p:cNvPr id="3" name="Content Placeholder 2"/>
          <p:cNvSpPr>
            <a:spLocks noGrp="1"/>
          </p:cNvSpPr>
          <p:nvPr>
            <p:ph idx="1"/>
          </p:nvPr>
        </p:nvSpPr>
        <p:spPr>
          <a:xfrm>
            <a:off x="0" y="1828800"/>
            <a:ext cx="7772400" cy="4114800"/>
          </a:xfrm>
        </p:spPr>
        <p:txBody>
          <a:bodyPr/>
          <a:lstStyle/>
          <a:p>
            <a:r>
              <a:rPr lang="en-US" b="1" u="sng" dirty="0" smtClean="0"/>
              <a:t>Primary Source: </a:t>
            </a:r>
            <a:r>
              <a:rPr lang="en-US" dirty="0" smtClean="0"/>
              <a:t>is a document or artifact created by a person who was there at the time of the historical event being studied.</a:t>
            </a:r>
          </a:p>
          <a:p>
            <a:pPr lvl="1"/>
            <a:r>
              <a:rPr lang="en-US" dirty="0" smtClean="0"/>
              <a:t>Examples: letters, diary entries, photographs, interviews, newspapers, memoirs, autobiographies, cave writings, hieroglyphics, </a:t>
            </a:r>
            <a:endParaRPr lang="en-US" dirty="0"/>
          </a:p>
        </p:txBody>
      </p:sp>
      <p:pic>
        <p:nvPicPr>
          <p:cNvPr id="4" name="Picture 3"/>
          <p:cNvPicPr>
            <a:picLocks noChangeAspect="1"/>
          </p:cNvPicPr>
          <p:nvPr/>
        </p:nvPicPr>
        <p:blipFill>
          <a:blip r:embed="rId3"/>
          <a:stretch>
            <a:fillRect/>
          </a:stretch>
        </p:blipFill>
        <p:spPr>
          <a:xfrm>
            <a:off x="7010400" y="5210340"/>
            <a:ext cx="1942169" cy="1647660"/>
          </a:xfrm>
          <a:prstGeom prst="rect">
            <a:avLst/>
          </a:prstGeom>
        </p:spPr>
      </p:pic>
      <p:pic>
        <p:nvPicPr>
          <p:cNvPr id="5" name="Picture 4"/>
          <p:cNvPicPr>
            <a:picLocks noChangeAspect="1"/>
          </p:cNvPicPr>
          <p:nvPr/>
        </p:nvPicPr>
        <p:blipFill>
          <a:blip r:embed="rId4"/>
          <a:stretch>
            <a:fillRect/>
          </a:stretch>
        </p:blipFill>
        <p:spPr>
          <a:xfrm>
            <a:off x="7420156" y="2286000"/>
            <a:ext cx="1723844" cy="1987782"/>
          </a:xfrm>
          <a:prstGeom prst="rect">
            <a:avLst/>
          </a:prstGeom>
        </p:spPr>
      </p:pic>
      <p:pic>
        <p:nvPicPr>
          <p:cNvPr id="6" name="Picture 5"/>
          <p:cNvPicPr>
            <a:picLocks noChangeAspect="1"/>
          </p:cNvPicPr>
          <p:nvPr/>
        </p:nvPicPr>
        <p:blipFill>
          <a:blip r:embed="rId5"/>
          <a:stretch>
            <a:fillRect/>
          </a:stretch>
        </p:blipFill>
        <p:spPr>
          <a:xfrm>
            <a:off x="3962400" y="5327509"/>
            <a:ext cx="2209800" cy="1530491"/>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7162800" cy="1143000"/>
          </a:xfrm>
        </p:spPr>
        <p:txBody>
          <a:bodyPr/>
          <a:lstStyle/>
          <a:p>
            <a:r>
              <a:rPr lang="en-US" b="1" dirty="0" smtClean="0">
                <a:effectLst>
                  <a:glow rad="101600">
                    <a:schemeClr val="accent4">
                      <a:alpha val="75000"/>
                    </a:schemeClr>
                  </a:glow>
                </a:effectLst>
              </a:rPr>
              <a:t>What are these “primary” and “secondary” sources?</a:t>
            </a:r>
            <a:endParaRPr lang="en-US" b="1" dirty="0">
              <a:effectLst>
                <a:glow rad="101600">
                  <a:schemeClr val="accent4">
                    <a:alpha val="75000"/>
                  </a:schemeClr>
                </a:glow>
              </a:effectLst>
            </a:endParaRPr>
          </a:p>
        </p:txBody>
      </p:sp>
      <p:sp>
        <p:nvSpPr>
          <p:cNvPr id="3" name="Content Placeholder 2"/>
          <p:cNvSpPr>
            <a:spLocks noGrp="1"/>
          </p:cNvSpPr>
          <p:nvPr>
            <p:ph idx="1"/>
          </p:nvPr>
        </p:nvSpPr>
        <p:spPr>
          <a:xfrm>
            <a:off x="0" y="1981200"/>
            <a:ext cx="6324600" cy="4114800"/>
          </a:xfrm>
        </p:spPr>
        <p:txBody>
          <a:bodyPr/>
          <a:lstStyle/>
          <a:p>
            <a:r>
              <a:rPr lang="en-US" sz="2400" b="1" u="sng" dirty="0" smtClean="0"/>
              <a:t>Secondary Source: </a:t>
            </a:r>
            <a:r>
              <a:rPr lang="en-US" sz="2400" dirty="0" smtClean="0"/>
              <a:t>is anything that tries to explain a historical event that is created by someone who was not actually present at the time.</a:t>
            </a:r>
          </a:p>
          <a:p>
            <a:pPr lvl="1"/>
            <a:r>
              <a:rPr lang="en-US" sz="2400" dirty="0" smtClean="0"/>
              <a:t>Examples: biographies, Articles written about other people, encyclopedia articles, textbooks, a map of Alabama (drawn by someone else)</a:t>
            </a:r>
          </a:p>
          <a:p>
            <a:pPr lvl="1">
              <a:buNone/>
            </a:pPr>
            <a:r>
              <a:rPr lang="en-US" sz="2400" i="1" dirty="0" smtClean="0">
                <a:solidFill>
                  <a:srgbClr val="0000FF"/>
                </a:solidFill>
              </a:rPr>
              <a:t>*Secondary sources usually try to explain or describe primary sources.</a:t>
            </a:r>
          </a:p>
          <a:p>
            <a:pPr lvl="1"/>
            <a:endParaRPr lang="en-US" sz="2400" dirty="0"/>
          </a:p>
        </p:txBody>
      </p:sp>
      <p:pic>
        <p:nvPicPr>
          <p:cNvPr id="4" name="Picture 3"/>
          <p:cNvPicPr>
            <a:picLocks noChangeAspect="1"/>
          </p:cNvPicPr>
          <p:nvPr/>
        </p:nvPicPr>
        <p:blipFill>
          <a:blip r:embed="rId3"/>
          <a:stretch>
            <a:fillRect/>
          </a:stretch>
        </p:blipFill>
        <p:spPr>
          <a:xfrm>
            <a:off x="6286500" y="2514600"/>
            <a:ext cx="3352800" cy="3352800"/>
          </a:xfrm>
          <a:prstGeom prst="rect">
            <a:avLst/>
          </a:prstGeom>
        </p:spPr>
      </p:pic>
      <p:sp>
        <p:nvSpPr>
          <p:cNvPr id="5" name="TextBox 4"/>
          <p:cNvSpPr txBox="1"/>
          <p:nvPr/>
        </p:nvSpPr>
        <p:spPr>
          <a:xfrm>
            <a:off x="5715000" y="6096000"/>
            <a:ext cx="3429000" cy="615553"/>
          </a:xfrm>
          <a:prstGeom prst="rect">
            <a:avLst/>
          </a:prstGeom>
          <a:noFill/>
        </p:spPr>
        <p:txBody>
          <a:bodyPr wrap="square" rtlCol="0">
            <a:spAutoFit/>
          </a:bodyPr>
          <a:lstStyle/>
          <a:p>
            <a:r>
              <a:rPr lang="en-US" sz="1700" b="1" dirty="0" smtClean="0"/>
              <a:t>This is a biography of Michael Jackson by Vicky </a:t>
            </a:r>
            <a:r>
              <a:rPr lang="en-US" sz="1700" b="1" dirty="0" err="1" smtClean="0"/>
              <a:t>Shipton</a:t>
            </a:r>
            <a:endParaRPr lang="en-US" sz="17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6934200" cy="1143000"/>
          </a:xfrm>
        </p:spPr>
        <p:txBody>
          <a:bodyPr/>
          <a:lstStyle/>
          <a:p>
            <a:r>
              <a:rPr lang="en-US" b="1" dirty="0" smtClean="0">
                <a:effectLst>
                  <a:glow rad="101600">
                    <a:schemeClr val="accent4">
                      <a:alpha val="75000"/>
                    </a:schemeClr>
                  </a:glow>
                </a:effectLst>
              </a:rPr>
              <a:t>Check For Understanding…</a:t>
            </a:r>
            <a:endParaRPr lang="en-US" b="1" dirty="0">
              <a:effectLst>
                <a:glow rad="101600">
                  <a:schemeClr val="accent4">
                    <a:alpha val="75000"/>
                  </a:schemeClr>
                </a:glow>
              </a:effectLst>
            </a:endParaRPr>
          </a:p>
        </p:txBody>
      </p:sp>
      <p:sp>
        <p:nvSpPr>
          <p:cNvPr id="3" name="Content Placeholder 2"/>
          <p:cNvSpPr>
            <a:spLocks noGrp="1"/>
          </p:cNvSpPr>
          <p:nvPr>
            <p:ph idx="1"/>
          </p:nvPr>
        </p:nvSpPr>
        <p:spPr>
          <a:xfrm>
            <a:off x="228600" y="1981200"/>
            <a:ext cx="8229600" cy="4114800"/>
          </a:xfrm>
        </p:spPr>
        <p:txBody>
          <a:bodyPr/>
          <a:lstStyle/>
          <a:p>
            <a:r>
              <a:rPr lang="en-US" dirty="0" smtClean="0"/>
              <a:t>Your teacher will use the next slide to help you decipher between primary and secondary sources.</a:t>
            </a:r>
          </a:p>
          <a:p>
            <a:r>
              <a:rPr lang="en-US" dirty="0" smtClean="0"/>
              <a:t>If you think it is a primary source hold up the number </a:t>
            </a:r>
            <a:r>
              <a:rPr lang="en-US" b="1" dirty="0" smtClean="0"/>
              <a:t>1</a:t>
            </a:r>
            <a:r>
              <a:rPr lang="en-US" dirty="0" smtClean="0"/>
              <a:t>, if you think it is a secondary source hold up the number </a:t>
            </a:r>
            <a:r>
              <a:rPr lang="en-US" b="1" dirty="0" smtClean="0"/>
              <a:t>2</a:t>
            </a:r>
            <a:r>
              <a:rPr lang="en-US" dirty="0" smtClean="0"/>
              <a:t>.</a:t>
            </a:r>
            <a:endParaRPr lang="en-US" dirty="0"/>
          </a:p>
        </p:txBody>
      </p:sp>
      <p:pic>
        <p:nvPicPr>
          <p:cNvPr id="4" name="Picture 3"/>
          <p:cNvPicPr>
            <a:picLocks noChangeAspect="1"/>
          </p:cNvPicPr>
          <p:nvPr/>
        </p:nvPicPr>
        <p:blipFill>
          <a:blip r:embed="rId2"/>
          <a:stretch>
            <a:fillRect/>
          </a:stretch>
        </p:blipFill>
        <p:spPr>
          <a:xfrm>
            <a:off x="990600" y="5307181"/>
            <a:ext cx="1161617" cy="1550819"/>
          </a:xfrm>
          <a:prstGeom prst="rect">
            <a:avLst/>
          </a:prstGeom>
        </p:spPr>
      </p:pic>
      <p:pic>
        <p:nvPicPr>
          <p:cNvPr id="5" name="Picture 4"/>
          <p:cNvPicPr>
            <a:picLocks noChangeAspect="1"/>
          </p:cNvPicPr>
          <p:nvPr/>
        </p:nvPicPr>
        <p:blipFill>
          <a:blip r:embed="rId3"/>
          <a:stretch>
            <a:fillRect/>
          </a:stretch>
        </p:blipFill>
        <p:spPr>
          <a:xfrm>
            <a:off x="4267200" y="5410200"/>
            <a:ext cx="1625360" cy="144780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7772400" cy="1143000"/>
          </a:xfrm>
        </p:spPr>
        <p:txBody>
          <a:bodyPr/>
          <a:lstStyle/>
          <a:p>
            <a:r>
              <a:rPr lang="en-US" b="1" dirty="0" smtClean="0">
                <a:effectLst>
                  <a:glow rad="101600">
                    <a:schemeClr val="accent4">
                      <a:alpha val="75000"/>
                    </a:schemeClr>
                  </a:glow>
                </a:effectLst>
              </a:rPr>
              <a:t>Check For Understanding</a:t>
            </a:r>
            <a:endParaRPr lang="en-US" b="1" dirty="0">
              <a:effectLst>
                <a:glow rad="101600">
                  <a:schemeClr val="accent4">
                    <a:alpha val="75000"/>
                  </a:schemeClr>
                </a:glow>
              </a:effectLst>
            </a:endParaRPr>
          </a:p>
        </p:txBody>
      </p:sp>
      <p:sp>
        <p:nvSpPr>
          <p:cNvPr id="3" name="Content Placeholder 2"/>
          <p:cNvSpPr>
            <a:spLocks noGrp="1"/>
          </p:cNvSpPr>
          <p:nvPr>
            <p:ph idx="1"/>
          </p:nvPr>
        </p:nvSpPr>
        <p:spPr>
          <a:xfrm>
            <a:off x="0" y="1981200"/>
            <a:ext cx="8458200" cy="4114800"/>
          </a:xfrm>
        </p:spPr>
        <p:txBody>
          <a:bodyPr/>
          <a:lstStyle/>
          <a:p>
            <a:r>
              <a:rPr lang="en-US" dirty="0" smtClean="0"/>
              <a:t>A letter from Abigail Adams to former President John Adams</a:t>
            </a:r>
          </a:p>
          <a:p>
            <a:r>
              <a:rPr lang="en-US" dirty="0" smtClean="0"/>
              <a:t>The Diary of Anne Frank (written during World War II)</a:t>
            </a:r>
          </a:p>
          <a:p>
            <a:r>
              <a:rPr lang="en-US" dirty="0" smtClean="0"/>
              <a:t>Encyclopedia article about slavery</a:t>
            </a:r>
          </a:p>
          <a:p>
            <a:r>
              <a:rPr lang="en-US" dirty="0" smtClean="0"/>
              <a:t>Your Social Studies text book</a:t>
            </a:r>
          </a:p>
          <a:p>
            <a:r>
              <a:rPr lang="en-US" dirty="0" smtClean="0"/>
              <a:t>The autobiography of Benjamin Franklin</a:t>
            </a:r>
          </a:p>
          <a:p>
            <a:r>
              <a:rPr lang="en-US" dirty="0" smtClean="0"/>
              <a:t>A biography of Benjamin Franklin</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9"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10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43" dur="1000" fill="hold"/>
                                        <p:tgtEl>
                                          <p:spTgt spid="3">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44"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7772400" cy="1143000"/>
          </a:xfrm>
        </p:spPr>
        <p:txBody>
          <a:bodyPr/>
          <a:lstStyle/>
          <a:p>
            <a:r>
              <a:rPr lang="en-US" b="1" dirty="0" smtClean="0">
                <a:effectLst>
                  <a:glow rad="101600">
                    <a:schemeClr val="accent4">
                      <a:alpha val="75000"/>
                    </a:schemeClr>
                  </a:glow>
                </a:effectLst>
              </a:rPr>
              <a:t>However</a:t>
            </a:r>
            <a:r>
              <a:rPr lang="en-US" b="1" dirty="0" smtClean="0"/>
              <a:t>…</a:t>
            </a:r>
            <a:endParaRPr lang="en-US" b="1" dirty="0"/>
          </a:p>
        </p:txBody>
      </p:sp>
      <p:sp>
        <p:nvSpPr>
          <p:cNvPr id="3" name="Content Placeholder 2"/>
          <p:cNvSpPr>
            <a:spLocks noGrp="1"/>
          </p:cNvSpPr>
          <p:nvPr>
            <p:ph idx="1"/>
          </p:nvPr>
        </p:nvSpPr>
        <p:spPr>
          <a:xfrm>
            <a:off x="0" y="1981200"/>
            <a:ext cx="9144000" cy="4114800"/>
          </a:xfrm>
        </p:spPr>
        <p:txBody>
          <a:bodyPr/>
          <a:lstStyle/>
          <a:p>
            <a:r>
              <a:rPr lang="en-US" dirty="0" smtClean="0"/>
              <a:t>The TCAP is not going to ask you to decide whether a document is a primary or secondary source.</a:t>
            </a:r>
          </a:p>
          <a:p>
            <a:r>
              <a:rPr lang="en-US" dirty="0" smtClean="0"/>
              <a:t>It is going to actually ask you to READ a primary source and answer a question based on it!</a:t>
            </a:r>
          </a:p>
          <a:p>
            <a:r>
              <a:rPr lang="en-US" dirty="0" smtClean="0"/>
              <a:t>Sometimes primary and secondary sources are written in difficult language to understand, but the answer is ALWAYS in the passage</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R_0703">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TR_0703.pot</Template>
  <TotalTime>4758</TotalTime>
  <Words>2524</Words>
  <Application>Microsoft Macintosh PowerPoint</Application>
  <PresentationFormat>On-screen Show (4:3)</PresentationFormat>
  <Paragraphs>177</Paragraphs>
  <Slides>31</Slides>
  <Notes>2</Notes>
  <HiddenSlides>0</HiddenSlides>
  <MMClips>0</MMClips>
  <ScaleCrop>false</ScaleCrop>
  <HeadingPairs>
    <vt:vector size="4" baseType="variant">
      <vt:variant>
        <vt:lpstr>Design Template</vt:lpstr>
      </vt:variant>
      <vt:variant>
        <vt:i4>1</vt:i4>
      </vt:variant>
      <vt:variant>
        <vt:lpstr>Slide Titles</vt:lpstr>
      </vt:variant>
      <vt:variant>
        <vt:i4>31</vt:i4>
      </vt:variant>
    </vt:vector>
  </HeadingPairs>
  <TitlesOfParts>
    <vt:vector size="32" baseType="lpstr">
      <vt:lpstr>TR_0703</vt:lpstr>
      <vt:lpstr>Question Of The Day!</vt:lpstr>
      <vt:lpstr>Using Primary &amp; Secondary Sources</vt:lpstr>
      <vt:lpstr>Agenda For Today</vt:lpstr>
      <vt:lpstr>How do Historians learn about the past?</vt:lpstr>
      <vt:lpstr>What are these “primary” and “secondary” sources?</vt:lpstr>
      <vt:lpstr>What are these “primary” and “secondary” sources?</vt:lpstr>
      <vt:lpstr>Check For Understanding…</vt:lpstr>
      <vt:lpstr>Check For Understanding</vt:lpstr>
      <vt:lpstr>However…</vt:lpstr>
      <vt:lpstr>Copy the following slides while your teacher reads them aloud to you!</vt:lpstr>
      <vt:lpstr>Steps to drawing conclusions of primary sources!</vt:lpstr>
      <vt:lpstr>Everyone repeat the following phrase: “I will not panic if I do not know the author or information in the source because I know the answer is right there if all I do is read!!!”</vt:lpstr>
      <vt:lpstr>Analyzing the Question Of The Day</vt:lpstr>
      <vt:lpstr>After you have read the question and answers – search for key words!</vt:lpstr>
      <vt:lpstr>Looking at the answer choices</vt:lpstr>
      <vt:lpstr>Slide 16</vt:lpstr>
      <vt:lpstr>Slide 17</vt:lpstr>
      <vt:lpstr>Slide 18</vt:lpstr>
      <vt:lpstr>Slide 19</vt:lpstr>
      <vt:lpstr>Let’s Try Another Together!</vt:lpstr>
      <vt:lpstr>Let’s Try Another Together!</vt:lpstr>
      <vt:lpstr>Did you find the right key words? Check yourself!</vt:lpstr>
      <vt:lpstr>Let’s Try Another Together!</vt:lpstr>
      <vt:lpstr>Let’s Try Another Together!</vt:lpstr>
      <vt:lpstr>Let’s Try Another Together!</vt:lpstr>
      <vt:lpstr>Let’s Try Another Together!</vt:lpstr>
      <vt:lpstr>How Did You Do?</vt:lpstr>
      <vt:lpstr>Let’s This One Independently!</vt:lpstr>
      <vt:lpstr>Take 3 minutes to try and do this on your own!</vt:lpstr>
      <vt:lpstr>Repeat our important phrase… “I will not panic if I do not know the author or information in the source because I know the answer is right there if all I do is read!!!”</vt:lpstr>
      <vt:lpstr>Complete the Quia practice quiz called “Primary &amp; Secondary Sources TCAP Review”</vt:lpstr>
    </vt:vector>
  </TitlesOfParts>
  <Manager/>
  <Company>Power Center Academy</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Question Of The Day!</dc:title>
  <dc:subject>Template Ready</dc:subject>
  <dc:creator>Traci Landy</dc:creator>
  <cp:keywords>Education</cp:keywords>
  <dc:description/>
  <cp:lastModifiedBy>Anne McGuirk</cp:lastModifiedBy>
  <cp:revision>5</cp:revision>
  <dcterms:created xsi:type="dcterms:W3CDTF">2011-03-11T20:55:26Z</dcterms:created>
  <dcterms:modified xsi:type="dcterms:W3CDTF">2011-03-15T02:41:17Z</dcterms:modified>
  <cp:category>Education</cp:category>
</cp:coreProperties>
</file>