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vml" ContentType="application/vnd.openxmlformats-officedocument.vmlDrawing"/>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Default Extension="bin" ContentType="application/vnd.openxmlformats-officedocument.presentationml.printerSettings"/>
  <Default Extension="rels" ContentType="application/vnd.openxmlformats-package.relationships+xml"/>
  <Override PartName="/ppt/slides/slide6.xml" ContentType="application/vnd.openxmlformats-officedocument.presentationml.slide+xml"/>
  <Default Extension="pdf" ContentType="application/pdf"/>
  <Override PartName="/ppt/slideLayouts/slideLayout12.xml" ContentType="application/vnd.openxmlformats-officedocument.presentationml.slideLayout+xml"/>
  <Default Extension="pict" ContentType="image/pict"/>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7" r:id="rId2"/>
    <p:sldId id="258" r:id="rId3"/>
    <p:sldId id="265" r:id="rId4"/>
    <p:sldId id="259" r:id="rId5"/>
    <p:sldId id="262" r:id="rId6"/>
    <p:sldId id="263" r:id="rId7"/>
    <p:sldId id="264"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77" d="100"/>
          <a:sy n="77" d="100"/>
        </p:scale>
        <p:origin x="-81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8" Type="http://schemas.openxmlformats.org/officeDocument/2006/relationships/slide" Target="slides/slide7.xml"/><Relationship Id="rId13" Type="http://schemas.openxmlformats.org/officeDocument/2006/relationships/tableStyles" Target="tableStyles.xml"/><Relationship Id="rId10" Type="http://schemas.openxmlformats.org/officeDocument/2006/relationships/presProps" Target="presProps.xml"/><Relationship Id="rId5"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 Target="slides/slide1.xml"/><Relationship Id="rId9" Type="http://schemas.openxmlformats.org/officeDocument/2006/relationships/printerSettings" Target="printerSettings/printerSettings1.bin"/><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ict"/></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114800" y="1572768"/>
            <a:ext cx="4910328" cy="2130552"/>
          </a:xfrm>
        </p:spPr>
        <p:txBody>
          <a:bodyPr vert="horz" lIns="91440" tIns="45720" rIns="91440" bIns="45720" rtlCol="0" anchor="b" anchorCtr="0">
            <a:normAutofit/>
          </a:bodyPr>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114800" y="3711388"/>
            <a:ext cx="4910328" cy="886968"/>
          </a:xfrm>
        </p:spPr>
        <p:txBody>
          <a:bodyPr vert="horz" lIns="91440" tIns="45720" rIns="91440" bIns="45720" rtlCol="0">
            <a:normAutofit/>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E1354263-EA4D-124A-AC96-29D59159A973}" type="datetimeFigureOut">
              <a:rPr lang="en-US" smtClean="0"/>
              <a:pPr/>
              <a:t>2/24/10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B4A8D-342C-C74B-BB56-8A05774857A9}" type="slidenum">
              <a:rPr lang="en-US" smtClean="0"/>
              <a:pPr/>
              <a:t>‹#›</a:t>
            </a:fld>
            <a:endParaRPr lang="en-US"/>
          </a:p>
        </p:txBody>
      </p:sp>
      <p:sp>
        <p:nvSpPr>
          <p:cNvPr id="2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3">
        <a:schemeClr val="bg2"/>
      </p:bgRef>
    </p:bg>
    <p:spTree>
      <p:nvGrpSpPr>
        <p:cNvPr id="1" name=""/>
        <p:cNvGrpSpPr/>
        <p:nvPr/>
      </p:nvGrpSpPr>
      <p:grpSpPr>
        <a:xfrm>
          <a:off x="0" y="0"/>
          <a:ext cx="0" cy="0"/>
          <a:chOff x="0" y="0"/>
          <a:chExt cx="0" cy="0"/>
        </a:xfrm>
      </p:grpSpPr>
      <p:grpSp>
        <p:nvGrpSpPr>
          <p:cNvPr id="9" name="Group 8"/>
          <p:cNvGrpSpPr/>
          <p:nvPr/>
        </p:nvGrpSpPr>
        <p:grpSpPr>
          <a:xfrm>
            <a:off x="0" y="1178859"/>
            <a:ext cx="9144000" cy="45291"/>
            <a:chOff x="0" y="1613647"/>
            <a:chExt cx="9144000" cy="45291"/>
          </a:xfrm>
        </p:grpSpPr>
        <p:cxnSp>
          <p:nvCxnSpPr>
            <p:cNvPr id="10" name="Straight Connector 9"/>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0" y="5715000"/>
            <a:ext cx="9144000" cy="45291"/>
            <a:chOff x="0" y="1613647"/>
            <a:chExt cx="9144000" cy="45291"/>
          </a:xfrm>
        </p:grpSpPr>
        <p:cxnSp>
          <p:nvCxnSpPr>
            <p:cNvPr id="13" name="Straight Connector 12"/>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1524000"/>
            <a:ext cx="3581400" cy="1252538"/>
          </a:xfrm>
        </p:spPr>
        <p:txBody>
          <a:bodyPr anchor="b">
            <a:normAutofit/>
          </a:bodyPr>
          <a:lstStyle>
            <a:lvl1pPr algn="l">
              <a:defRPr sz="3600" b="1"/>
            </a:lvl1pPr>
          </a:lstStyle>
          <a:p>
            <a:r>
              <a:rPr lang="en-US" smtClean="0"/>
              <a:t>Click to edit Master title style</a:t>
            </a:r>
            <a:endParaRPr/>
          </a:p>
        </p:txBody>
      </p:sp>
      <p:sp>
        <p:nvSpPr>
          <p:cNvPr id="4" name="Text Placeholder 3"/>
          <p:cNvSpPr>
            <a:spLocks noGrp="1"/>
          </p:cNvSpPr>
          <p:nvPr>
            <p:ph type="body" sz="half" idx="2"/>
          </p:nvPr>
        </p:nvSpPr>
        <p:spPr>
          <a:xfrm>
            <a:off x="457200" y="2895600"/>
            <a:ext cx="3581400" cy="2438400"/>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354263-EA4D-124A-AC96-29D59159A973}" type="datetimeFigureOut">
              <a:rPr lang="en-US" smtClean="0"/>
              <a:pPr/>
              <a:t>2/24/10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B4A8D-342C-C74B-BB56-8A05774857A9}" type="slidenum">
              <a:rPr lang="en-US" smtClean="0"/>
              <a:pPr/>
              <a:t>‹#›</a:t>
            </a:fld>
            <a:endParaRPr lang="en-US"/>
          </a:p>
        </p:txBody>
      </p:sp>
      <p:sp>
        <p:nvSpPr>
          <p:cNvPr id="8" name="Oval 7"/>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vert="horz" lIns="91440" tIns="45720" rIns="91440" bIns="45720" rtlCol="0">
            <a:normAutofit/>
          </a:bodyPr>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1354263-EA4D-124A-AC96-29D59159A973}" type="datetimeFigureOut">
              <a:rPr lang="en-US" smtClean="0"/>
              <a:pPr/>
              <a:t>2/24/10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B4A8D-342C-C74B-BB56-8A05774857A9}" type="slidenum">
              <a:rPr lang="en-US" smtClean="0"/>
              <a:pPr/>
              <a:t>‹#›</a:t>
            </a:fld>
            <a:endParaRPr lang="en-US"/>
          </a:p>
        </p:txBody>
      </p:sp>
      <p:grpSp>
        <p:nvGrpSpPr>
          <p:cNvPr id="7"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6500" y="609600"/>
            <a:ext cx="15875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609600"/>
            <a:ext cx="66294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556499" y="6356350"/>
            <a:ext cx="1148229" cy="365125"/>
          </a:xfrm>
        </p:spPr>
        <p:txBody>
          <a:bodyPr/>
          <a:lstStyle/>
          <a:p>
            <a:fld id="{E1354263-EA4D-124A-AC96-29D59159A973}" type="datetimeFigureOut">
              <a:rPr lang="en-US" smtClean="0"/>
              <a:pPr/>
              <a:t>2/24/10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B4A8D-342C-C74B-BB56-8A05774857A9}" type="slidenum">
              <a:rPr lang="en-US" smtClean="0"/>
              <a:pPr/>
              <a:t>‹#›</a:t>
            </a:fld>
            <a:endParaRPr lang="en-US"/>
          </a:p>
        </p:txBody>
      </p:sp>
      <p:grpSp>
        <p:nvGrpSpPr>
          <p:cNvPr id="7" name="Group 6"/>
          <p:cNvGrpSpPr/>
          <p:nvPr/>
        </p:nvGrpSpPr>
        <p:grpSpPr>
          <a:xfrm rot="5400000">
            <a:off x="4065260" y="3406355"/>
            <a:ext cx="6858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1354263-EA4D-124A-AC96-29D59159A973}" type="datetimeFigureOut">
              <a:rPr lang="en-US" smtClean="0"/>
              <a:pPr/>
              <a:t>2/24/10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B4A8D-342C-C74B-BB56-8A05774857A9}" type="slidenum">
              <a:rPr lang="en-US" smtClean="0"/>
              <a:pPr/>
              <a:t>‹#›</a:t>
            </a:fld>
            <a:endParaRPr lang="en-US"/>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bg>
      <p:bgRef idx="1002">
        <a:schemeClr val="bg2"/>
      </p:bgRef>
    </p:bg>
    <p:spTree>
      <p:nvGrpSpPr>
        <p:cNvPr id="1" name=""/>
        <p:cNvGrpSpPr/>
        <p:nvPr/>
      </p:nvGrpSpPr>
      <p:grpSpPr>
        <a:xfrm>
          <a:off x="0" y="0"/>
          <a:ext cx="0" cy="0"/>
          <a:chOff x="0" y="0"/>
          <a:chExt cx="0" cy="0"/>
        </a:xfrm>
      </p:grpSpPr>
      <p:grpSp>
        <p:nvGrpSpPr>
          <p:cNvPr id="6"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5376" y="1573306"/>
            <a:ext cx="3653117" cy="2133600"/>
          </a:xfrm>
        </p:spPr>
        <p:txBody>
          <a:bodyPr anchor="b" anchorCtr="0"/>
          <a:lstStyle>
            <a:lvl1pPr algn="r">
              <a:defRPr/>
            </a:lvl1pPr>
          </a:lstStyle>
          <a:p>
            <a:r>
              <a:rPr lang="en-US" smtClean="0"/>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E1354263-EA4D-124A-AC96-29D59159A973}" type="datetimeFigureOut">
              <a:rPr lang="en-US" smtClean="0"/>
              <a:pPr/>
              <a:t>2/24/10</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lgn="ctr">
              <a:defRPr/>
            </a:lvl1pPr>
          </a:lstStyle>
          <a:p>
            <a:endParaRPr lang="en-US"/>
          </a:p>
        </p:txBody>
      </p:sp>
      <p:sp>
        <p:nvSpPr>
          <p:cNvPr id="16" name="Oval 15"/>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a:normAutofit/>
          </a:bodyPr>
          <a:lstStyle>
            <a:lvl1pPr algn="r">
              <a:buNone/>
              <a:defRPr sz="1800"/>
            </a:lvl1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8013" cy="1362075"/>
          </a:xfrm>
        </p:spPr>
        <p:txBody>
          <a:bodyPr anchor="b" anchorCtr="0">
            <a:normAutofit/>
          </a:bodyPr>
          <a:lstStyle>
            <a:lvl1pPr algn="ctr">
              <a:defRPr sz="48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29013"/>
            <a:ext cx="8228013" cy="1347787"/>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354263-EA4D-124A-AC96-29D59159A973}" type="datetimeFigureOut">
              <a:rPr lang="en-US" smtClean="0"/>
              <a:pPr/>
              <a:t>2/24/10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B4A8D-342C-C74B-BB56-8A05774857A9}" type="slidenum">
              <a:rPr lang="en-US" smtClean="0"/>
              <a:pPr/>
              <a:t>‹#›</a:t>
            </a:fld>
            <a:endParaRPr lang="en-US"/>
          </a:p>
        </p:txBody>
      </p:sp>
      <p:grpSp>
        <p:nvGrpSpPr>
          <p:cNvPr id="7" name="Group 7"/>
          <p:cNvGrpSpPr/>
          <p:nvPr/>
        </p:nvGrpSpPr>
        <p:grpSpPr>
          <a:xfrm>
            <a:off x="0" y="1447800"/>
            <a:ext cx="9144000" cy="45291"/>
            <a:chOff x="0" y="1613647"/>
            <a:chExt cx="9144000" cy="45291"/>
          </a:xfrm>
        </p:grpSpPr>
        <p:cxnSp>
          <p:nvCxnSpPr>
            <p:cNvPr id="9" name="Straight Connector 8"/>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0" y="4939553"/>
            <a:ext cx="9144000" cy="45291"/>
            <a:chOff x="0" y="1613647"/>
            <a:chExt cx="9144000" cy="45291"/>
          </a:xfrm>
        </p:grpSpPr>
        <p:cxnSp>
          <p:nvCxnSpPr>
            <p:cNvPr id="12" name="Straight Connector 11"/>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1354263-EA4D-124A-AC96-29D59159A973}" type="datetimeFigureOut">
              <a:rPr lang="en-US" smtClean="0"/>
              <a:pPr/>
              <a:t>2/24/10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B4A8D-342C-C74B-BB56-8A05774857A9}" type="slidenum">
              <a:rPr lang="en-US" smtClean="0"/>
              <a:pPr/>
              <a:t>‹#›</a:t>
            </a:fld>
            <a:endParaRPr lang="en-US"/>
          </a:p>
        </p:txBody>
      </p:sp>
      <p:grpSp>
        <p:nvGrpSpPr>
          <p:cNvPr id="8" name="Group 16"/>
          <p:cNvGrpSpPr/>
          <p:nvPr/>
        </p:nvGrpSpPr>
        <p:grpSpPr>
          <a:xfrm>
            <a:off x="0" y="1584169"/>
            <a:ext cx="9144000" cy="45291"/>
            <a:chOff x="0" y="1613647"/>
            <a:chExt cx="9144000" cy="45291"/>
          </a:xfrm>
        </p:grpSpPr>
        <p:cxnSp>
          <p:nvCxnSpPr>
            <p:cNvPr id="18" name="Straight Connector 1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584169"/>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488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1354263-EA4D-124A-AC96-29D59159A973}" type="datetimeFigureOut">
              <a:rPr lang="en-US" smtClean="0"/>
              <a:pPr/>
              <a:t>2/24/10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8B4A8D-342C-C74B-BB56-8A05774857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1354263-EA4D-124A-AC96-29D59159A973}" type="datetimeFigureOut">
              <a:rPr lang="en-US" smtClean="0"/>
              <a:pPr/>
              <a:t>2/24/10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8B4A8D-342C-C74B-BB56-8A05774857A9}" type="slidenum">
              <a:rPr lang="en-US" smtClean="0"/>
              <a:pPr/>
              <a:t>‹#›</a:t>
            </a:fld>
            <a:endParaRPr lang="en-US"/>
          </a:p>
        </p:txBody>
      </p:sp>
      <p:grpSp>
        <p:nvGrpSpPr>
          <p:cNvPr id="6"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354263-EA4D-124A-AC96-29D59159A973}" type="datetimeFigureOut">
              <a:rPr lang="en-US" smtClean="0"/>
              <a:pPr/>
              <a:t>2/24/10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8B4A8D-342C-C74B-BB56-8A05774857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473388" y="273051"/>
            <a:ext cx="4206240" cy="57785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1905001"/>
            <a:ext cx="3602039" cy="3733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354263-EA4D-124A-AC96-29D59159A973}" type="datetimeFigureOut">
              <a:rPr lang="en-US" smtClean="0"/>
              <a:pPr/>
              <a:t>2/24/10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B4A8D-342C-C74B-BB56-8A05774857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457200" y="2057401"/>
            <a:ext cx="82296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7112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54263-EA4D-124A-AC96-29D59159A973}" type="datetimeFigureOut">
              <a:rPr lang="en-US" smtClean="0"/>
              <a:pPr/>
              <a:t>2/24/10</a:t>
            </a:fld>
            <a:endParaRPr 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9A8B4A8D-342C-C74B-BB56-8A05774857A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85800" indent="-336550" algn="l" defTabSz="914400" rtl="0" eaLnBrk="1" latinLnBrk="0" hangingPunct="1">
        <a:spcBef>
          <a:spcPct val="20000"/>
        </a:spcBef>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035050" indent="-349250" algn="l" defTabSz="914400" rtl="0" eaLnBrk="1" latinLnBrk="0" hangingPunct="1">
        <a:spcBef>
          <a:spcPct val="20000"/>
        </a:spcBef>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df"/></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3"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Macintosh%20HD:Users:mcguirka:Documents:PCA:'10%20Spring%20Semester:Unit%205%20:Week%202%20-%20Wind%20&amp;%20Ocean%20Currents:Week%208%20Lessons%202%20&amp;%203%20Diagram%20of%20Surface%20&amp;%20Deep%20Currents.doc!OLE_LINK1" TargetMode="Externa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 Currents Group Activity</a:t>
            </a:r>
            <a:endParaRPr lang="en-US" dirty="0"/>
          </a:p>
        </p:txBody>
      </p:sp>
      <p:sp>
        <p:nvSpPr>
          <p:cNvPr id="3" name="Subtitle 2"/>
          <p:cNvSpPr>
            <a:spLocks noGrp="1"/>
          </p:cNvSpPr>
          <p:nvPr>
            <p:ph type="body" idx="1"/>
          </p:nvPr>
        </p:nvSpPr>
        <p:spPr/>
        <p:txBody>
          <a:bodyPr>
            <a:normAutofit/>
          </a:bodyPr>
          <a:lstStyle/>
          <a:p>
            <a:r>
              <a:rPr lang="en-US" sz="5000" dirty="0" smtClean="0"/>
              <a:t>Group 5</a:t>
            </a:r>
            <a:endParaRPr lang="en-US" sz="5000"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“Message in a Bottle”</a:t>
            </a:r>
            <a:endParaRPr lang="en-US" i="1" dirty="0"/>
          </a:p>
        </p:txBody>
      </p:sp>
      <p:sp>
        <p:nvSpPr>
          <p:cNvPr id="3" name="Content Placeholder 2"/>
          <p:cNvSpPr>
            <a:spLocks noGrp="1"/>
          </p:cNvSpPr>
          <p:nvPr>
            <p:ph idx="1"/>
          </p:nvPr>
        </p:nvSpPr>
        <p:spPr>
          <a:xfrm>
            <a:off x="457200" y="1644879"/>
            <a:ext cx="8229600" cy="4913816"/>
          </a:xfrm>
        </p:spPr>
        <p:txBody>
          <a:bodyPr>
            <a:noAutofit/>
          </a:bodyPr>
          <a:lstStyle/>
          <a:p>
            <a:r>
              <a:rPr lang="en-US" sz="3000" dirty="0" smtClean="0"/>
              <a:t>You are a stranded traveler that needs to send a message in a bottle for help.</a:t>
            </a:r>
          </a:p>
          <a:p>
            <a:r>
              <a:rPr lang="en-US" sz="3000" dirty="0" smtClean="0"/>
              <a:t>What </a:t>
            </a:r>
            <a:r>
              <a:rPr lang="en-US" sz="3000" dirty="0"/>
              <a:t>currents would your bottle travel as it left the west coast of the continent where Person</a:t>
            </a:r>
            <a:r>
              <a:rPr lang="en-US" sz="3000" dirty="0" smtClean="0"/>
              <a:t> 1 </a:t>
            </a:r>
            <a:r>
              <a:rPr lang="en-US" sz="3000" dirty="0"/>
              <a:t>is located, and </a:t>
            </a:r>
            <a:r>
              <a:rPr lang="en-US" sz="3000" dirty="0" smtClean="0"/>
              <a:t>traveled </a:t>
            </a:r>
            <a:r>
              <a:rPr lang="en-US" sz="3000" dirty="0"/>
              <a:t>to the east coast of Person</a:t>
            </a:r>
            <a:r>
              <a:rPr lang="en-US" sz="3000" dirty="0" smtClean="0"/>
              <a:t> </a:t>
            </a:r>
            <a:r>
              <a:rPr lang="en-US" sz="3000" dirty="0" smtClean="0"/>
              <a:t>5</a:t>
            </a:r>
            <a:r>
              <a:rPr lang="en-US" sz="3000" dirty="0" smtClean="0"/>
              <a:t>?</a:t>
            </a:r>
            <a:r>
              <a:rPr lang="en-US" sz="3000" dirty="0" smtClean="0"/>
              <a:t>  </a:t>
            </a:r>
            <a:endParaRPr lang="en-US" sz="3000" dirty="0" smtClean="0"/>
          </a:p>
          <a:p>
            <a:pPr lvl="1"/>
            <a:r>
              <a:rPr lang="en-US" sz="3000" dirty="0" smtClean="0"/>
              <a:t>Name the </a:t>
            </a:r>
            <a:r>
              <a:rPr lang="en-US" sz="3000" dirty="0" err="1" smtClean="0"/>
              <a:t>current(s</a:t>
            </a:r>
            <a:r>
              <a:rPr lang="en-US" sz="3000" dirty="0" smtClean="0"/>
              <a:t>)</a:t>
            </a:r>
          </a:p>
          <a:p>
            <a:pPr lvl="1"/>
            <a:r>
              <a:rPr lang="en-US" sz="3000" dirty="0" smtClean="0"/>
              <a:t>Explain what direction they would travel (North, South, East, West) </a:t>
            </a:r>
          </a:p>
          <a:p>
            <a:pPr lvl="1"/>
            <a:r>
              <a:rPr lang="en-US" sz="3000" dirty="0" smtClean="0"/>
              <a:t>Explain whether they would be cold or warm </a:t>
            </a:r>
          </a:p>
          <a:p>
            <a:pPr>
              <a:buNone/>
            </a:pPr>
            <a:endParaRPr lang="en-US" sz="3000"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268" y="1097026"/>
            <a:ext cx="9321800" cy="5760974"/>
          </a:xfrm>
          <a:prstGeom prst="rect">
            <a:avLst/>
          </a:prstGeom>
        </p:spPr>
      </p:pic>
      <p:sp>
        <p:nvSpPr>
          <p:cNvPr id="2" name="Title 1"/>
          <p:cNvSpPr>
            <a:spLocks noGrp="1"/>
          </p:cNvSpPr>
          <p:nvPr>
            <p:ph type="title"/>
          </p:nvPr>
        </p:nvSpPr>
        <p:spPr>
          <a:xfrm>
            <a:off x="0" y="-166998"/>
            <a:ext cx="9144000" cy="1264024"/>
          </a:xfrm>
        </p:spPr>
        <p:txBody>
          <a:bodyPr/>
          <a:lstStyle/>
          <a:p>
            <a:r>
              <a:rPr lang="en-US" sz="5000" dirty="0" smtClean="0"/>
              <a:t>“</a:t>
            </a:r>
            <a:r>
              <a:rPr lang="en-US" sz="5000" i="1" dirty="0" smtClean="0"/>
              <a:t>Message in a Bottle</a:t>
            </a:r>
            <a:r>
              <a:rPr lang="en-US" sz="5000" dirty="0" smtClean="0"/>
              <a:t>”</a:t>
            </a:r>
            <a:endParaRPr lang="en-US" sz="5000" dirty="0"/>
          </a:p>
        </p:txBody>
      </p:sp>
      <p:pic>
        <p:nvPicPr>
          <p:cNvPr id="6" name="Picture 5"/>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496004" y="2502205"/>
            <a:ext cx="532893" cy="409124"/>
          </a:xfrm>
          <a:prstGeom prst="rect">
            <a:avLst/>
          </a:prstGeom>
        </p:spPr>
      </p:pic>
      <p:pic>
        <p:nvPicPr>
          <p:cNvPr id="7" name="Picture 6"/>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564352" y="4195359"/>
            <a:ext cx="532893" cy="409124"/>
          </a:xfrm>
          <a:prstGeom prst="rect">
            <a:avLst/>
          </a:prstGeom>
        </p:spPr>
      </p:pic>
      <p:pic>
        <p:nvPicPr>
          <p:cNvPr id="8" name="Picture 7"/>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527831" y="3389993"/>
            <a:ext cx="532893" cy="409124"/>
          </a:xfrm>
          <a:prstGeom prst="rect">
            <a:avLst/>
          </a:prstGeom>
        </p:spPr>
      </p:pic>
      <p:pic>
        <p:nvPicPr>
          <p:cNvPr id="9" name="Picture 8"/>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430427" y="1939176"/>
            <a:ext cx="532893" cy="409124"/>
          </a:xfrm>
          <a:prstGeom prst="rect">
            <a:avLst/>
          </a:prstGeom>
        </p:spPr>
      </p:pic>
      <p:pic>
        <p:nvPicPr>
          <p:cNvPr id="10" name="Picture 9"/>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7039233" y="1550230"/>
            <a:ext cx="532893" cy="409124"/>
          </a:xfrm>
          <a:prstGeom prst="rect">
            <a:avLst/>
          </a:prstGeom>
        </p:spPr>
      </p:pic>
      <p:pic>
        <p:nvPicPr>
          <p:cNvPr id="11" name="Picture 10"/>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7316535" y="4888243"/>
            <a:ext cx="532893" cy="409124"/>
          </a:xfrm>
          <a:prstGeom prst="rect">
            <a:avLst/>
          </a:prstGeom>
        </p:spPr>
      </p:pic>
      <p:pic>
        <p:nvPicPr>
          <p:cNvPr id="12" name="Picture 11"/>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781974" y="3437426"/>
            <a:ext cx="532893" cy="409124"/>
          </a:xfrm>
          <a:prstGeom prst="rect">
            <a:avLst/>
          </a:prstGeom>
        </p:spPr>
      </p:pic>
      <p:sp>
        <p:nvSpPr>
          <p:cNvPr id="13" name="TextBox 12"/>
          <p:cNvSpPr txBox="1"/>
          <p:nvPr/>
        </p:nvSpPr>
        <p:spPr>
          <a:xfrm>
            <a:off x="1654191" y="2523026"/>
            <a:ext cx="45719" cy="369332"/>
          </a:xfrm>
          <a:prstGeom prst="rect">
            <a:avLst/>
          </a:prstGeom>
          <a:noFill/>
        </p:spPr>
        <p:txBody>
          <a:bodyPr wrap="square" rtlCol="0">
            <a:spAutoFit/>
          </a:bodyPr>
          <a:lstStyle/>
          <a:p>
            <a:r>
              <a:rPr lang="en-US" b="1" dirty="0" smtClean="0"/>
              <a:t>1</a:t>
            </a:r>
            <a:endParaRPr lang="en-US" b="1" dirty="0"/>
          </a:p>
        </p:txBody>
      </p:sp>
      <p:sp>
        <p:nvSpPr>
          <p:cNvPr id="15" name="TextBox 14"/>
          <p:cNvSpPr txBox="1"/>
          <p:nvPr/>
        </p:nvSpPr>
        <p:spPr>
          <a:xfrm>
            <a:off x="2730888" y="4195359"/>
            <a:ext cx="45719" cy="369332"/>
          </a:xfrm>
          <a:prstGeom prst="rect">
            <a:avLst/>
          </a:prstGeom>
          <a:noFill/>
        </p:spPr>
        <p:txBody>
          <a:bodyPr wrap="square" rtlCol="0">
            <a:spAutoFit/>
          </a:bodyPr>
          <a:lstStyle/>
          <a:p>
            <a:r>
              <a:rPr lang="en-US" b="1" dirty="0" smtClean="0"/>
              <a:t>3</a:t>
            </a:r>
            <a:endParaRPr lang="en-US" b="1" dirty="0"/>
          </a:p>
        </p:txBody>
      </p:sp>
      <p:sp>
        <p:nvSpPr>
          <p:cNvPr id="16" name="TextBox 15"/>
          <p:cNvSpPr txBox="1"/>
          <p:nvPr/>
        </p:nvSpPr>
        <p:spPr>
          <a:xfrm>
            <a:off x="4590282" y="1959354"/>
            <a:ext cx="45719" cy="369332"/>
          </a:xfrm>
          <a:prstGeom prst="rect">
            <a:avLst/>
          </a:prstGeom>
          <a:noFill/>
        </p:spPr>
        <p:txBody>
          <a:bodyPr wrap="square" rtlCol="0">
            <a:spAutoFit/>
          </a:bodyPr>
          <a:lstStyle/>
          <a:p>
            <a:r>
              <a:rPr lang="en-US" b="1" dirty="0" smtClean="0"/>
              <a:t>2</a:t>
            </a:r>
            <a:endParaRPr lang="en-US" b="1" dirty="0"/>
          </a:p>
        </p:txBody>
      </p:sp>
      <p:sp>
        <p:nvSpPr>
          <p:cNvPr id="17" name="TextBox 16"/>
          <p:cNvSpPr txBox="1"/>
          <p:nvPr/>
        </p:nvSpPr>
        <p:spPr>
          <a:xfrm>
            <a:off x="4698452" y="3374963"/>
            <a:ext cx="45719" cy="369332"/>
          </a:xfrm>
          <a:prstGeom prst="rect">
            <a:avLst/>
          </a:prstGeom>
          <a:noFill/>
        </p:spPr>
        <p:txBody>
          <a:bodyPr wrap="square" rtlCol="0">
            <a:spAutoFit/>
          </a:bodyPr>
          <a:lstStyle/>
          <a:p>
            <a:r>
              <a:rPr lang="en-US" b="1" dirty="0" smtClean="0"/>
              <a:t>4</a:t>
            </a:r>
            <a:endParaRPr lang="en-US" b="1" dirty="0"/>
          </a:p>
        </p:txBody>
      </p:sp>
      <p:sp>
        <p:nvSpPr>
          <p:cNvPr id="18" name="TextBox 17"/>
          <p:cNvSpPr txBox="1"/>
          <p:nvPr/>
        </p:nvSpPr>
        <p:spPr>
          <a:xfrm>
            <a:off x="7210782" y="1550230"/>
            <a:ext cx="45719" cy="369332"/>
          </a:xfrm>
          <a:prstGeom prst="rect">
            <a:avLst/>
          </a:prstGeom>
          <a:noFill/>
        </p:spPr>
        <p:txBody>
          <a:bodyPr wrap="square" rtlCol="0">
            <a:spAutoFit/>
          </a:bodyPr>
          <a:lstStyle/>
          <a:p>
            <a:r>
              <a:rPr lang="en-US" b="1" dirty="0" smtClean="0"/>
              <a:t>5</a:t>
            </a:r>
            <a:endParaRPr lang="en-US" b="1" dirty="0"/>
          </a:p>
        </p:txBody>
      </p:sp>
      <p:sp>
        <p:nvSpPr>
          <p:cNvPr id="19" name="TextBox 18"/>
          <p:cNvSpPr txBox="1"/>
          <p:nvPr/>
        </p:nvSpPr>
        <p:spPr>
          <a:xfrm>
            <a:off x="6955965" y="3458247"/>
            <a:ext cx="45719" cy="369332"/>
          </a:xfrm>
          <a:prstGeom prst="rect">
            <a:avLst/>
          </a:prstGeom>
          <a:noFill/>
        </p:spPr>
        <p:txBody>
          <a:bodyPr wrap="square" rtlCol="0">
            <a:spAutoFit/>
          </a:bodyPr>
          <a:lstStyle/>
          <a:p>
            <a:r>
              <a:rPr lang="en-US" b="1" dirty="0" smtClean="0"/>
              <a:t>6</a:t>
            </a:r>
            <a:endParaRPr lang="en-US" b="1" dirty="0"/>
          </a:p>
        </p:txBody>
      </p:sp>
      <p:sp>
        <p:nvSpPr>
          <p:cNvPr id="20" name="TextBox 19"/>
          <p:cNvSpPr txBox="1"/>
          <p:nvPr/>
        </p:nvSpPr>
        <p:spPr>
          <a:xfrm>
            <a:off x="7488858" y="4888243"/>
            <a:ext cx="45719" cy="369332"/>
          </a:xfrm>
          <a:prstGeom prst="rect">
            <a:avLst/>
          </a:prstGeom>
          <a:noFill/>
        </p:spPr>
        <p:txBody>
          <a:bodyPr wrap="square" rtlCol="0">
            <a:spAutoFit/>
          </a:bodyPr>
          <a:lstStyle/>
          <a:p>
            <a:r>
              <a:rPr lang="en-US" b="1" dirty="0" smtClean="0"/>
              <a:t>7</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Animals depend on currents too!</a:t>
            </a:r>
            <a:endParaRPr lang="en-US" i="1" dirty="0"/>
          </a:p>
        </p:txBody>
      </p:sp>
      <p:sp>
        <p:nvSpPr>
          <p:cNvPr id="3" name="Content Placeholder 2"/>
          <p:cNvSpPr>
            <a:spLocks noGrp="1"/>
          </p:cNvSpPr>
          <p:nvPr>
            <p:ph idx="1"/>
          </p:nvPr>
        </p:nvSpPr>
        <p:spPr>
          <a:xfrm>
            <a:off x="2454359" y="1667490"/>
            <a:ext cx="7251700" cy="2182984"/>
          </a:xfrm>
        </p:spPr>
        <p:txBody>
          <a:bodyPr>
            <a:normAutofit/>
          </a:bodyPr>
          <a:lstStyle/>
          <a:p>
            <a:pPr lvl="0"/>
            <a:r>
              <a:rPr lang="en-US" dirty="0" smtClean="0"/>
              <a:t>Madagascar, the fourth largest island on the planet, is deemed one of the world's biological hotspots. Because of its isolation, most of its mammals, half its birds, and many of its plant species exist nowhere else on Earth.</a:t>
            </a:r>
          </a:p>
        </p:txBody>
      </p:sp>
      <p:pic>
        <p:nvPicPr>
          <p:cNvPr id="4" name="Picture 3" descr="map.jpg"/>
          <p:cNvPicPr>
            <a:picLocks noChangeAspect="1"/>
          </p:cNvPicPr>
          <p:nvPr/>
        </p:nvPicPr>
        <p:blipFill>
          <a:blip r:embed="rId2"/>
          <a:stretch>
            <a:fillRect/>
          </a:stretch>
        </p:blipFill>
        <p:spPr>
          <a:xfrm>
            <a:off x="165285" y="1759787"/>
            <a:ext cx="2289074" cy="2090687"/>
          </a:xfrm>
          <a:prstGeom prst="rect">
            <a:avLst/>
          </a:prstGeom>
        </p:spPr>
      </p:pic>
      <p:pic>
        <p:nvPicPr>
          <p:cNvPr id="5" name="Picture 4" descr="_47144523_lemur300pa.jpg"/>
          <p:cNvPicPr>
            <a:picLocks noChangeAspect="1"/>
          </p:cNvPicPr>
          <p:nvPr/>
        </p:nvPicPr>
        <p:blipFill>
          <a:blip r:embed="rId3"/>
          <a:stretch>
            <a:fillRect/>
          </a:stretch>
        </p:blipFill>
        <p:spPr>
          <a:xfrm>
            <a:off x="6805754" y="3754134"/>
            <a:ext cx="2338246" cy="3103866"/>
          </a:xfrm>
          <a:prstGeom prst="rect">
            <a:avLst/>
          </a:prstGeom>
        </p:spPr>
      </p:pic>
      <p:sp>
        <p:nvSpPr>
          <p:cNvPr id="7" name="Content Placeholder 2"/>
          <p:cNvSpPr txBox="1">
            <a:spLocks/>
          </p:cNvSpPr>
          <p:nvPr/>
        </p:nvSpPr>
        <p:spPr>
          <a:xfrm>
            <a:off x="165285" y="4127799"/>
            <a:ext cx="6329713" cy="2472537"/>
          </a:xfrm>
          <a:prstGeom prst="rect">
            <a:avLst/>
          </a:prstGeom>
        </p:spPr>
        <p:txBody>
          <a:bodyPr vert="horz" lIns="91440" tIns="45720" rIns="91440" bIns="45720" rtlCol="0">
            <a:normAutofit fontScale="92500" lnSpcReduction="20000"/>
          </a:bodyPr>
          <a:lstStyle/>
          <a:p>
            <a:pPr marL="342900" indent="-342900" defTabSz="914400">
              <a:spcBef>
                <a:spcPts val="2000"/>
              </a:spcBef>
              <a:buClr>
                <a:schemeClr val="accent1"/>
              </a:buClr>
              <a:buSzPct val="90000"/>
              <a:buFont typeface="Wingdings" pitchFamily="2" charset="2"/>
              <a:buChar char=""/>
            </a:pPr>
            <a:r>
              <a:rPr lang="en-US" sz="2400" b="1" dirty="0" smtClean="0"/>
              <a:t>The first mammals are believed to have appeared on the island about 60 million years ago, 100 million years after the landmass was thought to have separated from Africa. Scientists think that these animals could have floated on vegetation from the main continent of Africa.  What current would have taken them there?</a:t>
            </a:r>
          </a:p>
          <a:p>
            <a:pPr marL="342900" marR="0" lvl="0" indent="-342900" algn="l" defTabSz="914400" rtl="0" eaLnBrk="1" fontAlgn="auto" latinLnBrk="0" hangingPunct="1">
              <a:lnSpc>
                <a:spcPct val="100000"/>
              </a:lnSpc>
              <a:spcBef>
                <a:spcPts val="2000"/>
              </a:spcBef>
              <a:spcAft>
                <a:spcPts val="0"/>
              </a:spcAft>
              <a:buClr>
                <a:schemeClr val="accent1"/>
              </a:buClr>
              <a:buSzPct val="90000"/>
              <a:buFont typeface="Wingdings" pitchFamily="2" charset="2"/>
              <a:buChar char=""/>
              <a:tabLst/>
              <a:defRPr/>
            </a:pPr>
            <a:endParaRPr kumimoji="0" lang="en-US" sz="2400" b="1" i="0" u="none" strike="noStrike" kern="1200" cap="none" spc="0" normalizeH="0" baseline="0" noProof="0" dirty="0" smtClean="0">
              <a:ln>
                <a:noFill/>
              </a:ln>
              <a:solidFill>
                <a:schemeClr val="tx1"/>
              </a:solidFill>
              <a:effectLst>
                <a:outerShdw blurRad="50800" dist="50800" dir="2700000" algn="tl" rotWithShape="0">
                  <a:schemeClr val="bg1">
                    <a:alpha val="30000"/>
                  </a:schemeClr>
                </a:outerShdw>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Currents affect Weather!</a:t>
            </a:r>
            <a:endParaRPr lang="en-US" i="1" dirty="0"/>
          </a:p>
        </p:txBody>
      </p:sp>
      <p:sp>
        <p:nvSpPr>
          <p:cNvPr id="3" name="Content Placeholder 2"/>
          <p:cNvSpPr>
            <a:spLocks noGrp="1"/>
          </p:cNvSpPr>
          <p:nvPr>
            <p:ph idx="1"/>
          </p:nvPr>
        </p:nvSpPr>
        <p:spPr>
          <a:xfrm>
            <a:off x="457200" y="1666568"/>
            <a:ext cx="8686800" cy="4800599"/>
          </a:xfrm>
        </p:spPr>
        <p:txBody>
          <a:bodyPr>
            <a:noAutofit/>
          </a:bodyPr>
          <a:lstStyle/>
          <a:p>
            <a:r>
              <a:rPr lang="en-US" sz="2800" dirty="0" smtClean="0"/>
              <a:t>Open your textbooks to Chapter 5, Section 2 (page 130-133)</a:t>
            </a:r>
          </a:p>
          <a:p>
            <a:r>
              <a:rPr lang="en-US" sz="2800" dirty="0" smtClean="0"/>
              <a:t>With your group, read the paragraph “</a:t>
            </a:r>
            <a:r>
              <a:rPr lang="en-US" sz="2800" smtClean="0"/>
              <a:t>Effects of El </a:t>
            </a:r>
            <a:r>
              <a:rPr lang="en-US" sz="2800" dirty="0" smtClean="0"/>
              <a:t>Nino”</a:t>
            </a:r>
          </a:p>
          <a:p>
            <a:r>
              <a:rPr lang="en-US" sz="2800" dirty="0" smtClean="0"/>
              <a:t>Answer the following questions on your worksheet:</a:t>
            </a:r>
          </a:p>
          <a:p>
            <a:pPr marL="806450" lvl="1" indent="-457200">
              <a:buAutoNum type="arabicParenBoth"/>
            </a:pPr>
            <a:r>
              <a:rPr lang="en-US" sz="2800" dirty="0" smtClean="0"/>
              <a:t>What disasters can occur as a result of El Nino?</a:t>
            </a:r>
          </a:p>
          <a:p>
            <a:pPr marL="806450" lvl="1" indent="-457200">
              <a:buAutoNum type="arabicParenBoth"/>
            </a:pPr>
            <a:r>
              <a:rPr lang="en-US" sz="2800" dirty="0" smtClean="0"/>
              <a:t>What is a drought?</a:t>
            </a:r>
          </a:p>
          <a:p>
            <a:pPr marL="806450" lvl="1" indent="-457200">
              <a:buAutoNum type="arabicParenBoth"/>
            </a:pPr>
            <a:r>
              <a:rPr lang="en-US" sz="2800" dirty="0" smtClean="0"/>
              <a:t>Where can these droughts occur? </a:t>
            </a:r>
          </a:p>
          <a:p>
            <a:pPr marL="806450" lvl="1" indent="-457200">
              <a:buAutoNum type="arabicParenBoth"/>
            </a:pP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978"/>
            <a:ext cx="8229600" cy="1143000"/>
          </a:xfrm>
        </p:spPr>
        <p:txBody>
          <a:bodyPr/>
          <a:lstStyle/>
          <a:p>
            <a:r>
              <a:rPr lang="en-US" i="1" dirty="0" smtClean="0"/>
              <a:t>The Global Conveyor Belt</a:t>
            </a:r>
            <a:endParaRPr lang="en-US" i="1" dirty="0"/>
          </a:p>
        </p:txBody>
      </p:sp>
      <p:sp>
        <p:nvSpPr>
          <p:cNvPr id="5" name="TextBox 4"/>
          <p:cNvSpPr txBox="1"/>
          <p:nvPr/>
        </p:nvSpPr>
        <p:spPr>
          <a:xfrm>
            <a:off x="5553463" y="1786984"/>
            <a:ext cx="3590537" cy="3477875"/>
          </a:xfrm>
          <a:prstGeom prst="rect">
            <a:avLst/>
          </a:prstGeom>
          <a:noFill/>
        </p:spPr>
        <p:txBody>
          <a:bodyPr wrap="square" rtlCol="0">
            <a:spAutoFit/>
          </a:bodyPr>
          <a:lstStyle/>
          <a:p>
            <a:r>
              <a:rPr lang="en-US" sz="2200" i="1" dirty="0"/>
              <a:t>Like Tim and Moby showed us in the Brain Pop video on, the deep current known as the “Global Conveyor Belt” is powered by </a:t>
            </a:r>
            <a:r>
              <a:rPr lang="en-US" sz="2200" b="1" i="1" dirty="0"/>
              <a:t>temperature</a:t>
            </a:r>
            <a:r>
              <a:rPr lang="en-US" sz="2200" i="1" dirty="0"/>
              <a:t> and </a:t>
            </a:r>
            <a:r>
              <a:rPr lang="en-US" sz="2200" b="1" i="1" dirty="0"/>
              <a:t>density</a:t>
            </a:r>
            <a:r>
              <a:rPr lang="en-US" sz="2200" i="1" dirty="0"/>
              <a:t>.  Cold water sinks starting in the North Atlantic Ocean, and flows all the way down to the South Pole, then starts flowing north again.  </a:t>
            </a:r>
            <a:r>
              <a:rPr lang="en-US" sz="2200" i="1" dirty="0" smtClean="0"/>
              <a:t>In</a:t>
            </a:r>
            <a:endParaRPr lang="en-US" sz="2200" dirty="0"/>
          </a:p>
        </p:txBody>
      </p:sp>
      <p:graphicFrame>
        <p:nvGraphicFramePr>
          <p:cNvPr id="17410" name="Object 2"/>
          <p:cNvGraphicFramePr>
            <a:graphicFrameLocks noChangeAspect="1"/>
          </p:cNvGraphicFramePr>
          <p:nvPr/>
        </p:nvGraphicFramePr>
        <p:xfrm>
          <a:off x="191009" y="1786984"/>
          <a:ext cx="5362454" cy="3426012"/>
        </p:xfrm>
        <a:graphic>
          <a:graphicData uri="http://schemas.openxmlformats.org/presentationml/2006/ole">
            <p:oleObj spid="_x0000_s32770" name="Document" r:id="rId3" imgW="7315200" imgH="4673600" progId="Word.Document.8">
              <p:link updateAutomatic="1"/>
            </p:oleObj>
          </a:graphicData>
        </a:graphic>
      </p:graphicFrame>
      <p:sp>
        <p:nvSpPr>
          <p:cNvPr id="6" name="TextBox 5"/>
          <p:cNvSpPr txBox="1"/>
          <p:nvPr/>
        </p:nvSpPr>
        <p:spPr>
          <a:xfrm>
            <a:off x="191009" y="5264859"/>
            <a:ext cx="8952991" cy="1754327"/>
          </a:xfrm>
          <a:prstGeom prst="rect">
            <a:avLst/>
          </a:prstGeom>
          <a:noFill/>
        </p:spPr>
        <p:txBody>
          <a:bodyPr wrap="square" rtlCol="0">
            <a:spAutoFit/>
          </a:bodyPr>
          <a:lstStyle/>
          <a:p>
            <a:r>
              <a:rPr lang="en-US" i="1" dirty="0" smtClean="0"/>
              <a:t>the Pacific, the water starts warming up, and returns to the surface.  It flows back into the Atlantic Ocean, where it joins up, once again, with the Gulf Stream.  And once the Gulf Stream waters reach the North Atlantic Ocean, they lose heat and sink, and the whole process starts all over again.  The “Global Conveyor Belt” moves very slowly, it can take a thousand years to make a full circuit around the Earth. </a:t>
            </a:r>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791622"/>
            <a:ext cx="8228013" cy="2458756"/>
          </a:xfrm>
        </p:spPr>
        <p:txBody>
          <a:bodyPr>
            <a:normAutofit fontScale="90000"/>
          </a:bodyPr>
          <a:lstStyle/>
          <a:p>
            <a:r>
              <a:rPr lang="en-US" dirty="0" smtClean="0"/>
              <a:t>Make sure your worksheet is complete, and prepare with your group to present your findings!</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3.jpeg"/><Relationship Id="rId1" Type="http://schemas.openxmlformats.org/officeDocument/2006/relationships/image" Target="../media/image1.jpeg"/></Relationships>
</file>

<file path=ppt/theme/theme1.xml><?xml version="1.0" encoding="utf-8"?>
<a:theme xmlns:a="http://schemas.openxmlformats.org/drawingml/2006/main" name="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Focus.thmx</Template>
  <TotalTime>254</TotalTime>
  <Words>439</Words>
  <Application>Microsoft Macintosh PowerPoint</Application>
  <PresentationFormat>On-screen Show (4:3)</PresentationFormat>
  <Paragraphs>30</Paragraphs>
  <Slides>7</Slides>
  <Notes>0</Notes>
  <HiddenSlides>0</HiddenSlides>
  <MMClips>0</MMClips>
  <ScaleCrop>false</ScaleCrop>
  <HeadingPairs>
    <vt:vector size="6" baseType="variant">
      <vt:variant>
        <vt:lpstr>Design Template</vt:lpstr>
      </vt:variant>
      <vt:variant>
        <vt:i4>1</vt:i4>
      </vt:variant>
      <vt:variant>
        <vt:lpstr>Links</vt:lpstr>
      </vt:variant>
      <vt:variant>
        <vt:i4>1</vt:i4>
      </vt:variant>
      <vt:variant>
        <vt:lpstr>Slide Titles</vt:lpstr>
      </vt:variant>
      <vt:variant>
        <vt:i4>7</vt:i4>
      </vt:variant>
    </vt:vector>
  </HeadingPairs>
  <TitlesOfParts>
    <vt:vector size="9" baseType="lpstr">
      <vt:lpstr>Focus</vt:lpstr>
      <vt:lpstr>Macintosh HD:Users:mcguirka:Documents:PCA:'10 Spring Semester:Unit 5 :Week 2 - Wind &amp; Ocean Currents:Week 8 Lessons 2 &amp; 3 Diagram of Surface &amp; Deep Currents.doc!OLE_LINK1</vt:lpstr>
      <vt:lpstr>Ocean Currents Group Activity</vt:lpstr>
      <vt:lpstr>“Message in a Bottle”</vt:lpstr>
      <vt:lpstr>“Message in a Bottle”</vt:lpstr>
      <vt:lpstr>Animals depend on currents too!</vt:lpstr>
      <vt:lpstr>Currents affect Weather!</vt:lpstr>
      <vt:lpstr>The Global Conveyor Belt</vt:lpstr>
      <vt:lpstr>Make sure your worksheet is complete, and prepare with your group to present your findings!</vt:lpstr>
    </vt:vector>
  </TitlesOfParts>
  <Company>Power Center Academy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Ocean Currents Group Activity</dc:title>
  <dc:creator>Anne McGuirk</dc:creator>
  <cp:lastModifiedBy>Anne McGuirk</cp:lastModifiedBy>
  <cp:revision>4</cp:revision>
  <dcterms:created xsi:type="dcterms:W3CDTF">2010-02-24T13:19:11Z</dcterms:created>
  <dcterms:modified xsi:type="dcterms:W3CDTF">2010-02-24T13:19:45Z</dcterms:modified>
</cp:coreProperties>
</file>