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Default Extension="bin" ContentType="application/vnd.openxmlformats-officedocument.presentationml.printerSettings"/>
  <Default Extension="rels" ContentType="application/vnd.openxmlformats-package.relationships+xml"/>
  <Override PartName="/ppt/slides/slide6.xml" ContentType="application/vnd.openxmlformats-officedocument.presentationml.slide+xml"/>
  <Default Extension="pdf" ContentType="application/pdf"/>
  <Default Extension="gif" ContentType="image/gif"/>
  <Override PartName="/ppt/slideLayouts/slideLayout12.xml" ContentType="application/vnd.openxmlformats-officedocument.presentationml.slideLayout+xml"/>
  <Default Extension="pict" ContentType="image/pict"/>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54" r:id="rId1"/>
  </p:sldMasterIdLst>
  <p:sldIdLst>
    <p:sldId id="256" r:id="rId2"/>
    <p:sldId id="257" r:id="rId3"/>
    <p:sldId id="261" r:id="rId4"/>
    <p:sldId id="258" r:id="rId5"/>
    <p:sldId id="259" r:id="rId6"/>
    <p:sldId id="260"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77" d="100"/>
          <a:sy n="77" d="100"/>
        </p:scale>
        <p:origin x="-81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8" Type="http://schemas.openxmlformats.org/officeDocument/2006/relationships/slide" Target="slides/slide7.xml"/><Relationship Id="rId13" Type="http://schemas.openxmlformats.org/officeDocument/2006/relationships/tableStyles" Target="tableStyles.xml"/><Relationship Id="rId10" Type="http://schemas.openxmlformats.org/officeDocument/2006/relationships/presProps" Target="presProps.xml"/><Relationship Id="rId5"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printerSettings" Target="printerSettings/printerSettings1.bin"/><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ict"/></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69399E3-795F-1749-AC28-EEF3D70CA522}" type="datetimeFigureOut">
              <a:rPr lang="en-US" smtClean="0"/>
              <a:pPr/>
              <a:t>2/24/10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247F2-048C-FF40-B7C8-636D78606672}" type="slidenum">
              <a:rPr lang="en-US" smtClean="0"/>
              <a:pPr/>
              <a:t>‹#›</a:t>
            </a:fld>
            <a:endParaRPr lang="en-US"/>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9399E3-795F-1749-AC28-EEF3D70CA522}" type="datetimeFigureOut">
              <a:rPr lang="en-US" smtClean="0"/>
              <a:pPr/>
              <a:t>2/24/10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0247F2-048C-FF40-B7C8-636D78606672}" type="slidenum">
              <a:rPr lang="en-US" smtClean="0"/>
              <a:pPr/>
              <a:t>‹#›</a:t>
            </a:fld>
            <a:endParaRPr lang="en-US"/>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69399E3-795F-1749-AC28-EEF3D70CA522}" type="datetimeFigureOut">
              <a:rPr lang="en-US" smtClean="0"/>
              <a:pPr/>
              <a:t>2/24/10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247F2-048C-FF40-B7C8-636D78606672}" type="slidenum">
              <a:rPr lang="en-US" smtClean="0"/>
              <a:pPr/>
              <a:t>‹#›</a:t>
            </a:fld>
            <a:endParaRPr lang="en-US"/>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556499" y="6356350"/>
            <a:ext cx="1148229" cy="365125"/>
          </a:xfrm>
        </p:spPr>
        <p:txBody>
          <a:bodyPr/>
          <a:lstStyle/>
          <a:p>
            <a:fld id="{B69399E3-795F-1749-AC28-EEF3D70CA522}" type="datetimeFigureOut">
              <a:rPr lang="en-US" smtClean="0"/>
              <a:pPr/>
              <a:t>2/24/10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247F2-048C-FF40-B7C8-636D78606672}" type="slidenum">
              <a:rPr lang="en-US" smtClean="0"/>
              <a:pPr/>
              <a:t>‹#›</a:t>
            </a:fld>
            <a:endParaRPr lang="en-US"/>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69399E3-795F-1749-AC28-EEF3D70CA522}" type="datetimeFigureOut">
              <a:rPr lang="en-US" smtClean="0"/>
              <a:pPr/>
              <a:t>2/24/10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247F2-048C-FF40-B7C8-636D78606672}" type="slidenum">
              <a:rPr lang="en-US" smtClean="0"/>
              <a:pPr/>
              <a:t>‹#›</a:t>
            </a:fld>
            <a:endParaRPr lang="en-US"/>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69399E3-795F-1749-AC28-EEF3D70CA522}" type="datetimeFigureOut">
              <a:rPr lang="en-US" smtClean="0"/>
              <a:pPr/>
              <a:t>2/24/10</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endParaRPr lang="en-US"/>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9399E3-795F-1749-AC28-EEF3D70CA522}" type="datetimeFigureOut">
              <a:rPr lang="en-US" smtClean="0"/>
              <a:pPr/>
              <a:t>2/24/10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E4600-0381-4CF3-88F2-7ED7D2E3F9C8}" type="slidenum">
              <a:rPr lang="en-US" smtClean="0"/>
              <a:pPr/>
              <a:t>‹#›</a:t>
            </a:fld>
            <a:endParaRPr lang="en-US"/>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69399E3-795F-1749-AC28-EEF3D70CA522}" type="datetimeFigureOut">
              <a:rPr lang="en-US" smtClean="0"/>
              <a:pPr/>
              <a:t>2/24/10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0247F2-048C-FF40-B7C8-636D78606672}" type="slidenum">
              <a:rPr lang="en-US" smtClean="0"/>
              <a:pPr/>
              <a:t>‹#›</a:t>
            </a:fld>
            <a:endParaRPr lang="en-US"/>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69399E3-795F-1749-AC28-EEF3D70CA522}" type="datetimeFigureOut">
              <a:rPr lang="en-US" smtClean="0"/>
              <a:pPr/>
              <a:t>2/24/10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0247F2-048C-FF40-B7C8-636D786066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69399E3-795F-1749-AC28-EEF3D70CA522}" type="datetimeFigureOut">
              <a:rPr lang="en-US" smtClean="0"/>
              <a:pPr/>
              <a:t>2/24/10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0247F2-048C-FF40-B7C8-636D78606672}" type="slidenum">
              <a:rPr lang="en-US" smtClean="0"/>
              <a:pPr/>
              <a:t>‹#›</a:t>
            </a:fld>
            <a:endParaRPr lang="en-US"/>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9399E3-795F-1749-AC28-EEF3D70CA522}" type="datetimeFigureOut">
              <a:rPr lang="en-US" smtClean="0"/>
              <a:pPr/>
              <a:t>2/24/10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0247F2-048C-FF40-B7C8-636D786066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9399E3-795F-1749-AC28-EEF3D70CA522}" type="datetimeFigureOut">
              <a:rPr lang="en-US" smtClean="0"/>
              <a:pPr/>
              <a:t>2/24/10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0247F2-048C-FF40-B7C8-636D786066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399E3-795F-1749-AC28-EEF3D70CA522}" type="datetimeFigureOut">
              <a:rPr lang="en-US" smtClean="0"/>
              <a:pPr/>
              <a:t>2/24/10</a:t>
            </a:fld>
            <a:endParaRPr 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C0247F2-048C-FF40-B7C8-636D7860667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df"/></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3"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Macintosh%20HD:Users:mcguirka:Documents:PCA:'10%20Spring%20Semester:Unit%205%20:Week%202%20-%20Wind%20&amp;%20Ocean%20Currents:Week%208%20Lessons%202%20&amp;%203%20Diagram%20of%20Surface%20&amp;%20Deep%20Currents.doc!OLE_LINK1" TargetMode="Externa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Ocean Currents Group Activity</a:t>
            </a:r>
            <a:endParaRPr lang="en-US" i="1" dirty="0"/>
          </a:p>
        </p:txBody>
      </p:sp>
      <p:sp>
        <p:nvSpPr>
          <p:cNvPr id="3" name="Subtitle 2"/>
          <p:cNvSpPr>
            <a:spLocks noGrp="1"/>
          </p:cNvSpPr>
          <p:nvPr>
            <p:ph type="body" idx="1"/>
          </p:nvPr>
        </p:nvSpPr>
        <p:spPr/>
        <p:txBody>
          <a:bodyPr>
            <a:normAutofit/>
          </a:bodyPr>
          <a:lstStyle/>
          <a:p>
            <a:r>
              <a:rPr lang="en-US" sz="5000" dirty="0" smtClean="0"/>
              <a:t>Group 1</a:t>
            </a:r>
            <a:endParaRPr lang="en-US" sz="5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i="1" dirty="0" smtClean="0"/>
              <a:t>Message in a Bottle</a:t>
            </a:r>
            <a:r>
              <a:rPr lang="en-US" dirty="0" smtClean="0"/>
              <a:t>”</a:t>
            </a:r>
            <a:endParaRPr lang="en-US" dirty="0"/>
          </a:p>
        </p:txBody>
      </p:sp>
      <p:sp>
        <p:nvSpPr>
          <p:cNvPr id="3" name="Content Placeholder 2"/>
          <p:cNvSpPr>
            <a:spLocks noGrp="1"/>
          </p:cNvSpPr>
          <p:nvPr>
            <p:ph idx="1"/>
          </p:nvPr>
        </p:nvSpPr>
        <p:spPr>
          <a:xfrm>
            <a:off x="457200" y="1685492"/>
            <a:ext cx="8229600" cy="5123653"/>
          </a:xfrm>
        </p:spPr>
        <p:txBody>
          <a:bodyPr>
            <a:normAutofit/>
          </a:bodyPr>
          <a:lstStyle/>
          <a:p>
            <a:r>
              <a:rPr lang="en-US" sz="3000" dirty="0" smtClean="0"/>
              <a:t>You are a stranded traveler that needs to send a message in a bottle for help.</a:t>
            </a:r>
          </a:p>
          <a:p>
            <a:r>
              <a:rPr lang="en-US" sz="3000" dirty="0" smtClean="0"/>
              <a:t>What </a:t>
            </a:r>
            <a:r>
              <a:rPr lang="en-US" sz="3000" dirty="0"/>
              <a:t>currents would your bottle travel as it left the east coast of the continent where Person 1 is located, and travel to the west coast of Person </a:t>
            </a:r>
            <a:r>
              <a:rPr lang="en-US" sz="3000" dirty="0" smtClean="0"/>
              <a:t>2?   </a:t>
            </a:r>
          </a:p>
          <a:p>
            <a:pPr lvl="1"/>
            <a:r>
              <a:rPr lang="en-US" sz="2800" dirty="0" smtClean="0"/>
              <a:t>Name </a:t>
            </a:r>
            <a:r>
              <a:rPr lang="en-US" sz="2800" dirty="0"/>
              <a:t>the </a:t>
            </a:r>
            <a:r>
              <a:rPr lang="en-US" sz="2800" dirty="0" err="1" smtClean="0"/>
              <a:t>current(s</a:t>
            </a:r>
            <a:r>
              <a:rPr lang="en-US" sz="2800" dirty="0" smtClean="0"/>
              <a:t>)</a:t>
            </a:r>
          </a:p>
          <a:p>
            <a:pPr lvl="1"/>
            <a:r>
              <a:rPr lang="en-US" sz="2800" dirty="0" smtClean="0"/>
              <a:t>Explain </a:t>
            </a:r>
            <a:r>
              <a:rPr lang="en-US" sz="2800" dirty="0"/>
              <a:t>what direction they would travel (North, South, East, West)</a:t>
            </a:r>
            <a:r>
              <a:rPr lang="en-US" sz="2800" dirty="0" smtClean="0"/>
              <a:t> </a:t>
            </a:r>
          </a:p>
          <a:p>
            <a:pPr lvl="1"/>
            <a:r>
              <a:rPr lang="en-US" sz="2800" dirty="0" smtClean="0"/>
              <a:t>Explain whether </a:t>
            </a:r>
            <a:r>
              <a:rPr lang="en-US" sz="2800" dirty="0"/>
              <a:t>they would be cold or </a:t>
            </a:r>
            <a:r>
              <a:rPr lang="en-US" sz="2800" dirty="0" smtClean="0"/>
              <a:t>warm </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268" y="1097026"/>
            <a:ext cx="9321800" cy="5760974"/>
          </a:xfrm>
          <a:prstGeom prst="rect">
            <a:avLst/>
          </a:prstGeom>
        </p:spPr>
      </p:pic>
      <p:sp>
        <p:nvSpPr>
          <p:cNvPr id="2" name="Title 1"/>
          <p:cNvSpPr>
            <a:spLocks noGrp="1"/>
          </p:cNvSpPr>
          <p:nvPr>
            <p:ph type="title"/>
          </p:nvPr>
        </p:nvSpPr>
        <p:spPr>
          <a:xfrm>
            <a:off x="0" y="-166998"/>
            <a:ext cx="9144000" cy="1264024"/>
          </a:xfrm>
        </p:spPr>
        <p:txBody>
          <a:bodyPr/>
          <a:lstStyle/>
          <a:p>
            <a:r>
              <a:rPr lang="en-US" sz="5000" dirty="0" smtClean="0"/>
              <a:t>“</a:t>
            </a:r>
            <a:r>
              <a:rPr lang="en-US" sz="5000" i="1" dirty="0" smtClean="0"/>
              <a:t>Message in a Bottle</a:t>
            </a:r>
            <a:r>
              <a:rPr lang="en-US" sz="5000" dirty="0" smtClean="0"/>
              <a:t>”</a:t>
            </a:r>
            <a:endParaRPr lang="en-US" sz="5000" dirty="0"/>
          </a:p>
        </p:txBody>
      </p:sp>
      <p:pic>
        <p:nvPicPr>
          <p:cNvPr id="6" name="Picture 5"/>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496004" y="2502205"/>
            <a:ext cx="532893" cy="409124"/>
          </a:xfrm>
          <a:prstGeom prst="rect">
            <a:avLst/>
          </a:prstGeom>
        </p:spPr>
      </p:pic>
      <p:pic>
        <p:nvPicPr>
          <p:cNvPr id="7" name="Picture 6"/>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564352" y="4195359"/>
            <a:ext cx="532893" cy="409124"/>
          </a:xfrm>
          <a:prstGeom prst="rect">
            <a:avLst/>
          </a:prstGeom>
        </p:spPr>
      </p:pic>
      <p:pic>
        <p:nvPicPr>
          <p:cNvPr id="8" name="Picture 7"/>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527831" y="3389993"/>
            <a:ext cx="532893" cy="409124"/>
          </a:xfrm>
          <a:prstGeom prst="rect">
            <a:avLst/>
          </a:prstGeom>
        </p:spPr>
      </p:pic>
      <p:pic>
        <p:nvPicPr>
          <p:cNvPr id="9" name="Picture 8"/>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430427" y="1939176"/>
            <a:ext cx="532893" cy="409124"/>
          </a:xfrm>
          <a:prstGeom prst="rect">
            <a:avLst/>
          </a:prstGeom>
        </p:spPr>
      </p:pic>
      <p:pic>
        <p:nvPicPr>
          <p:cNvPr id="10" name="Picture 9"/>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7039233" y="1550230"/>
            <a:ext cx="532893" cy="409124"/>
          </a:xfrm>
          <a:prstGeom prst="rect">
            <a:avLst/>
          </a:prstGeom>
        </p:spPr>
      </p:pic>
      <p:pic>
        <p:nvPicPr>
          <p:cNvPr id="11" name="Picture 10"/>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7316535" y="4888243"/>
            <a:ext cx="532893" cy="409124"/>
          </a:xfrm>
          <a:prstGeom prst="rect">
            <a:avLst/>
          </a:prstGeom>
        </p:spPr>
      </p:pic>
      <p:pic>
        <p:nvPicPr>
          <p:cNvPr id="12" name="Picture 11"/>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781974" y="3437426"/>
            <a:ext cx="532893" cy="409124"/>
          </a:xfrm>
          <a:prstGeom prst="rect">
            <a:avLst/>
          </a:prstGeom>
        </p:spPr>
      </p:pic>
      <p:sp>
        <p:nvSpPr>
          <p:cNvPr id="13" name="TextBox 12"/>
          <p:cNvSpPr txBox="1"/>
          <p:nvPr/>
        </p:nvSpPr>
        <p:spPr>
          <a:xfrm>
            <a:off x="1654191" y="2523026"/>
            <a:ext cx="45719" cy="369332"/>
          </a:xfrm>
          <a:prstGeom prst="rect">
            <a:avLst/>
          </a:prstGeom>
          <a:noFill/>
        </p:spPr>
        <p:txBody>
          <a:bodyPr wrap="square" rtlCol="0">
            <a:spAutoFit/>
          </a:bodyPr>
          <a:lstStyle/>
          <a:p>
            <a:r>
              <a:rPr lang="en-US" b="1" dirty="0" smtClean="0"/>
              <a:t>1</a:t>
            </a:r>
            <a:endParaRPr lang="en-US" b="1" dirty="0"/>
          </a:p>
        </p:txBody>
      </p:sp>
      <p:sp>
        <p:nvSpPr>
          <p:cNvPr id="15" name="TextBox 14"/>
          <p:cNvSpPr txBox="1"/>
          <p:nvPr/>
        </p:nvSpPr>
        <p:spPr>
          <a:xfrm>
            <a:off x="2730888" y="4195359"/>
            <a:ext cx="45719" cy="369332"/>
          </a:xfrm>
          <a:prstGeom prst="rect">
            <a:avLst/>
          </a:prstGeom>
          <a:noFill/>
        </p:spPr>
        <p:txBody>
          <a:bodyPr wrap="square" rtlCol="0">
            <a:spAutoFit/>
          </a:bodyPr>
          <a:lstStyle/>
          <a:p>
            <a:r>
              <a:rPr lang="en-US" b="1" dirty="0" smtClean="0"/>
              <a:t>3</a:t>
            </a:r>
            <a:endParaRPr lang="en-US" b="1" dirty="0"/>
          </a:p>
        </p:txBody>
      </p:sp>
      <p:sp>
        <p:nvSpPr>
          <p:cNvPr id="16" name="TextBox 15"/>
          <p:cNvSpPr txBox="1"/>
          <p:nvPr/>
        </p:nvSpPr>
        <p:spPr>
          <a:xfrm>
            <a:off x="4590282" y="1959354"/>
            <a:ext cx="45719" cy="369332"/>
          </a:xfrm>
          <a:prstGeom prst="rect">
            <a:avLst/>
          </a:prstGeom>
          <a:noFill/>
        </p:spPr>
        <p:txBody>
          <a:bodyPr wrap="square" rtlCol="0">
            <a:spAutoFit/>
          </a:bodyPr>
          <a:lstStyle/>
          <a:p>
            <a:r>
              <a:rPr lang="en-US" b="1" dirty="0" smtClean="0"/>
              <a:t>2</a:t>
            </a:r>
            <a:endParaRPr lang="en-US" b="1" dirty="0"/>
          </a:p>
        </p:txBody>
      </p:sp>
      <p:sp>
        <p:nvSpPr>
          <p:cNvPr id="17" name="TextBox 16"/>
          <p:cNvSpPr txBox="1"/>
          <p:nvPr/>
        </p:nvSpPr>
        <p:spPr>
          <a:xfrm>
            <a:off x="4698452" y="3374963"/>
            <a:ext cx="45719" cy="369332"/>
          </a:xfrm>
          <a:prstGeom prst="rect">
            <a:avLst/>
          </a:prstGeom>
          <a:noFill/>
        </p:spPr>
        <p:txBody>
          <a:bodyPr wrap="square" rtlCol="0">
            <a:spAutoFit/>
          </a:bodyPr>
          <a:lstStyle/>
          <a:p>
            <a:r>
              <a:rPr lang="en-US" b="1" dirty="0" smtClean="0"/>
              <a:t>4</a:t>
            </a:r>
            <a:endParaRPr lang="en-US" b="1" dirty="0"/>
          </a:p>
        </p:txBody>
      </p:sp>
      <p:sp>
        <p:nvSpPr>
          <p:cNvPr id="18" name="TextBox 17"/>
          <p:cNvSpPr txBox="1"/>
          <p:nvPr/>
        </p:nvSpPr>
        <p:spPr>
          <a:xfrm>
            <a:off x="7210782" y="1550230"/>
            <a:ext cx="45719" cy="369332"/>
          </a:xfrm>
          <a:prstGeom prst="rect">
            <a:avLst/>
          </a:prstGeom>
          <a:noFill/>
        </p:spPr>
        <p:txBody>
          <a:bodyPr wrap="square" rtlCol="0">
            <a:spAutoFit/>
          </a:bodyPr>
          <a:lstStyle/>
          <a:p>
            <a:r>
              <a:rPr lang="en-US" b="1" dirty="0" smtClean="0"/>
              <a:t>5</a:t>
            </a:r>
            <a:endParaRPr lang="en-US" b="1" dirty="0"/>
          </a:p>
        </p:txBody>
      </p:sp>
      <p:sp>
        <p:nvSpPr>
          <p:cNvPr id="19" name="TextBox 18"/>
          <p:cNvSpPr txBox="1"/>
          <p:nvPr/>
        </p:nvSpPr>
        <p:spPr>
          <a:xfrm>
            <a:off x="6955965" y="3458247"/>
            <a:ext cx="45719" cy="369332"/>
          </a:xfrm>
          <a:prstGeom prst="rect">
            <a:avLst/>
          </a:prstGeom>
          <a:noFill/>
        </p:spPr>
        <p:txBody>
          <a:bodyPr wrap="square" rtlCol="0">
            <a:spAutoFit/>
          </a:bodyPr>
          <a:lstStyle/>
          <a:p>
            <a:r>
              <a:rPr lang="en-US" b="1" dirty="0" smtClean="0"/>
              <a:t>6</a:t>
            </a:r>
            <a:endParaRPr lang="en-US" b="1" dirty="0"/>
          </a:p>
        </p:txBody>
      </p:sp>
      <p:sp>
        <p:nvSpPr>
          <p:cNvPr id="20" name="TextBox 19"/>
          <p:cNvSpPr txBox="1"/>
          <p:nvPr/>
        </p:nvSpPr>
        <p:spPr>
          <a:xfrm>
            <a:off x="7488858" y="4888243"/>
            <a:ext cx="45719" cy="369332"/>
          </a:xfrm>
          <a:prstGeom prst="rect">
            <a:avLst/>
          </a:prstGeom>
          <a:noFill/>
        </p:spPr>
        <p:txBody>
          <a:bodyPr wrap="square" rtlCol="0">
            <a:spAutoFit/>
          </a:bodyPr>
          <a:lstStyle/>
          <a:p>
            <a:r>
              <a:rPr lang="en-US" b="1" dirty="0" smtClean="0"/>
              <a:t>7</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Animals depend on currents too!</a:t>
            </a:r>
            <a:endParaRPr lang="en-US" i="1" dirty="0"/>
          </a:p>
        </p:txBody>
      </p:sp>
      <p:sp>
        <p:nvSpPr>
          <p:cNvPr id="3" name="Content Placeholder 2"/>
          <p:cNvSpPr>
            <a:spLocks noGrp="1"/>
          </p:cNvSpPr>
          <p:nvPr>
            <p:ph idx="1"/>
          </p:nvPr>
        </p:nvSpPr>
        <p:spPr>
          <a:xfrm>
            <a:off x="1810123" y="1693744"/>
            <a:ext cx="6113046" cy="4464722"/>
          </a:xfrm>
        </p:spPr>
        <p:txBody>
          <a:bodyPr/>
          <a:lstStyle/>
          <a:p>
            <a:pPr lvl="0"/>
            <a:r>
              <a:rPr lang="en-US" dirty="0"/>
              <a:t>The eastern Pacific stock of gray whales travels along the coast of the US and Mexico. During this annual migration, a gray whale can travel as far as 6,000 miles each way.</a:t>
            </a:r>
            <a:r>
              <a:rPr lang="en-US" dirty="0" smtClean="0"/>
              <a:t> </a:t>
            </a:r>
          </a:p>
          <a:p>
            <a:pPr lvl="0"/>
            <a:r>
              <a:rPr lang="en-US" dirty="0" smtClean="0"/>
              <a:t>What current will a gray whale depend on as it travels south along the West Coast of the North America towards Mexico?</a:t>
            </a:r>
          </a:p>
          <a:p>
            <a:endParaRPr lang="en-US" dirty="0"/>
          </a:p>
        </p:txBody>
      </p:sp>
      <p:pic>
        <p:nvPicPr>
          <p:cNvPr id="4" name="Picture 3" descr="gray_migration.gif"/>
          <p:cNvPicPr>
            <a:picLocks noChangeAspect="1"/>
          </p:cNvPicPr>
          <p:nvPr/>
        </p:nvPicPr>
        <p:blipFill>
          <a:blip r:embed="rId2"/>
          <a:stretch>
            <a:fillRect/>
          </a:stretch>
        </p:blipFill>
        <p:spPr>
          <a:xfrm>
            <a:off x="0" y="1791452"/>
            <a:ext cx="1810123" cy="4119985"/>
          </a:xfrm>
          <a:prstGeom prst="rect">
            <a:avLst/>
          </a:prstGeom>
        </p:spPr>
      </p:pic>
      <p:pic>
        <p:nvPicPr>
          <p:cNvPr id="5" name="Picture 4" descr="grey whales sammons lagoon.jpg"/>
          <p:cNvPicPr>
            <a:picLocks noChangeAspect="1"/>
          </p:cNvPicPr>
          <p:nvPr/>
        </p:nvPicPr>
        <p:blipFill>
          <a:blip r:embed="rId3"/>
          <a:stretch>
            <a:fillRect/>
          </a:stretch>
        </p:blipFill>
        <p:spPr>
          <a:xfrm>
            <a:off x="6412222" y="5032054"/>
            <a:ext cx="2609653" cy="168706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Currents affect Weather!</a:t>
            </a:r>
            <a:endParaRPr lang="en-US" i="1" dirty="0"/>
          </a:p>
        </p:txBody>
      </p:sp>
      <p:sp>
        <p:nvSpPr>
          <p:cNvPr id="3" name="Content Placeholder 2"/>
          <p:cNvSpPr>
            <a:spLocks noGrp="1"/>
          </p:cNvSpPr>
          <p:nvPr>
            <p:ph idx="1"/>
          </p:nvPr>
        </p:nvSpPr>
        <p:spPr>
          <a:xfrm>
            <a:off x="457200" y="1666568"/>
            <a:ext cx="8686800" cy="4800599"/>
          </a:xfrm>
        </p:spPr>
        <p:txBody>
          <a:bodyPr>
            <a:noAutofit/>
          </a:bodyPr>
          <a:lstStyle/>
          <a:p>
            <a:r>
              <a:rPr lang="en-US" sz="2800" dirty="0" smtClean="0"/>
              <a:t>Open your textbooks to Chapter 5, Section 2 (page 130-133)</a:t>
            </a:r>
          </a:p>
          <a:p>
            <a:r>
              <a:rPr lang="en-US" sz="2800" dirty="0" smtClean="0"/>
              <a:t>With your group, read “Warm-Water Currents and Climate”</a:t>
            </a:r>
          </a:p>
          <a:p>
            <a:r>
              <a:rPr lang="en-US" sz="2800" dirty="0" smtClean="0"/>
              <a:t>Answer the following questions on your worksheet:</a:t>
            </a:r>
          </a:p>
          <a:p>
            <a:pPr marL="806450" lvl="1" indent="-457200">
              <a:buAutoNum type="arabicParenBoth"/>
            </a:pPr>
            <a:r>
              <a:rPr lang="en-US" sz="2800" dirty="0" smtClean="0"/>
              <a:t>What do warm-water currents do to coastal areas?</a:t>
            </a:r>
          </a:p>
          <a:p>
            <a:pPr marL="806450" lvl="1" indent="-457200">
              <a:buAutoNum type="arabicParenBoth"/>
            </a:pPr>
            <a:r>
              <a:rPr lang="en-US" sz="2800" dirty="0" smtClean="0"/>
              <a:t>How is the climate of the </a:t>
            </a:r>
            <a:r>
              <a:rPr lang="en-US" sz="2800" dirty="0" err="1" smtClean="0"/>
              <a:t>Scilly</a:t>
            </a:r>
            <a:r>
              <a:rPr lang="en-US" sz="2800" dirty="0" smtClean="0"/>
              <a:t> Isles very different from the climate of Newfoundland?</a:t>
            </a:r>
          </a:p>
          <a:p>
            <a:pPr marL="806450" lvl="1" indent="-457200">
              <a:buAutoNum type="arabicParenBoth"/>
            </a:pPr>
            <a:r>
              <a:rPr lang="en-US" sz="2800" dirty="0" smtClean="0"/>
              <a:t>What is the warm-water current closest to our continent of North America?</a:t>
            </a:r>
          </a:p>
          <a:p>
            <a:pPr lvl="1">
              <a:buNone/>
            </a:pP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978"/>
            <a:ext cx="8229600" cy="1143000"/>
          </a:xfrm>
        </p:spPr>
        <p:txBody>
          <a:bodyPr/>
          <a:lstStyle/>
          <a:p>
            <a:r>
              <a:rPr lang="en-US" i="1" dirty="0" smtClean="0"/>
              <a:t>The Global Conveyor Belt</a:t>
            </a:r>
            <a:endParaRPr lang="en-US" i="1" dirty="0"/>
          </a:p>
        </p:txBody>
      </p:sp>
      <p:sp>
        <p:nvSpPr>
          <p:cNvPr id="5" name="TextBox 4"/>
          <p:cNvSpPr txBox="1"/>
          <p:nvPr/>
        </p:nvSpPr>
        <p:spPr>
          <a:xfrm>
            <a:off x="5553463" y="1786984"/>
            <a:ext cx="3590537" cy="3477875"/>
          </a:xfrm>
          <a:prstGeom prst="rect">
            <a:avLst/>
          </a:prstGeom>
          <a:noFill/>
        </p:spPr>
        <p:txBody>
          <a:bodyPr wrap="square" rtlCol="0">
            <a:spAutoFit/>
          </a:bodyPr>
          <a:lstStyle/>
          <a:p>
            <a:r>
              <a:rPr lang="en-US" sz="2200" i="1" dirty="0"/>
              <a:t>Like Tim and Moby showed us in the Brain Pop video on, the deep current known as the “Global Conveyor Belt” is powered by </a:t>
            </a:r>
            <a:r>
              <a:rPr lang="en-US" sz="2200" b="1" i="1" dirty="0"/>
              <a:t>temperature</a:t>
            </a:r>
            <a:r>
              <a:rPr lang="en-US" sz="2200" i="1" dirty="0"/>
              <a:t> and </a:t>
            </a:r>
            <a:r>
              <a:rPr lang="en-US" sz="2200" b="1" i="1" dirty="0"/>
              <a:t>density</a:t>
            </a:r>
            <a:r>
              <a:rPr lang="en-US" sz="2200" i="1" dirty="0"/>
              <a:t>.  Cold water sinks starting in the North Atlantic Ocean, and flows all the way down to the South Pole, then starts flowing north again.  </a:t>
            </a:r>
            <a:r>
              <a:rPr lang="en-US" sz="2200" i="1" dirty="0" smtClean="0"/>
              <a:t>In</a:t>
            </a:r>
            <a:endParaRPr lang="en-US" sz="2200" dirty="0"/>
          </a:p>
        </p:txBody>
      </p:sp>
      <p:graphicFrame>
        <p:nvGraphicFramePr>
          <p:cNvPr id="17410" name="Object 2"/>
          <p:cNvGraphicFramePr>
            <a:graphicFrameLocks noChangeAspect="1"/>
          </p:cNvGraphicFramePr>
          <p:nvPr/>
        </p:nvGraphicFramePr>
        <p:xfrm>
          <a:off x="191009" y="1786984"/>
          <a:ext cx="5362454" cy="3426012"/>
        </p:xfrm>
        <a:graphic>
          <a:graphicData uri="http://schemas.openxmlformats.org/presentationml/2006/ole">
            <p:oleObj spid="_x0000_s17410" name="Document" r:id="rId3" imgW="7315200" imgH="4673600" progId="Word.Document.8">
              <p:link updateAutomatic="1"/>
            </p:oleObj>
          </a:graphicData>
        </a:graphic>
      </p:graphicFrame>
      <p:sp>
        <p:nvSpPr>
          <p:cNvPr id="6" name="TextBox 5"/>
          <p:cNvSpPr txBox="1"/>
          <p:nvPr/>
        </p:nvSpPr>
        <p:spPr>
          <a:xfrm>
            <a:off x="191009" y="5264859"/>
            <a:ext cx="8952991" cy="1754327"/>
          </a:xfrm>
          <a:prstGeom prst="rect">
            <a:avLst/>
          </a:prstGeom>
          <a:noFill/>
        </p:spPr>
        <p:txBody>
          <a:bodyPr wrap="square" rtlCol="0">
            <a:spAutoFit/>
          </a:bodyPr>
          <a:lstStyle/>
          <a:p>
            <a:r>
              <a:rPr lang="en-US" i="1" dirty="0" smtClean="0"/>
              <a:t>the Pacific, the water starts warming up, and returns to the surface.  It flows back into the Atlantic Ocean, where it joins up, once again, with the Gulf Stream.  And once the Gulf Stream waters reach the North Atlantic Ocean, they lose heat and sink, and the whole process starts all over again.  The “Global Conveyor Belt” moves very slowly, it can take a thousand years to make a full circuit around the Earth. </a:t>
            </a:r>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91622"/>
            <a:ext cx="8228013" cy="2458756"/>
          </a:xfrm>
        </p:spPr>
        <p:txBody>
          <a:bodyPr>
            <a:normAutofit fontScale="90000"/>
          </a:bodyPr>
          <a:lstStyle/>
          <a:p>
            <a:r>
              <a:rPr lang="en-US" dirty="0" smtClean="0"/>
              <a:t>Make sure your worksheet is complete, and prepare with your group to present your findings!</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3.jpeg"/><Relationship Id="rId1" Type="http://schemas.openxmlformats.org/officeDocument/2006/relationships/image" Target="../media/image1.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Focus.thmx</Template>
  <TotalTime>210</TotalTime>
  <Words>416</Words>
  <Application>Microsoft Macintosh PowerPoint</Application>
  <PresentationFormat>On-screen Show (4:3)</PresentationFormat>
  <Paragraphs>30</Paragraphs>
  <Slides>7</Slides>
  <Notes>0</Notes>
  <HiddenSlides>0</HiddenSlides>
  <MMClips>0</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7</vt:i4>
      </vt:variant>
    </vt:vector>
  </HeadingPairs>
  <TitlesOfParts>
    <vt:vector size="9" baseType="lpstr">
      <vt:lpstr>Focus</vt:lpstr>
      <vt:lpstr>Macintosh HD:Users:mcguirka:Documents:PCA:'10 Spring Semester:Unit 5 :Week 2 - Wind &amp; Ocean Currents:Week 8 Lessons 2 &amp; 3 Diagram of Surface &amp; Deep Currents.doc!OLE_LINK1</vt:lpstr>
      <vt:lpstr>Ocean Currents Group Activity</vt:lpstr>
      <vt:lpstr>“Message in a Bottle”</vt:lpstr>
      <vt:lpstr>“Message in a Bottle”</vt:lpstr>
      <vt:lpstr>Animals depend on currents too!</vt:lpstr>
      <vt:lpstr>Currents affect Weather!</vt:lpstr>
      <vt:lpstr>The Global Conveyor Belt</vt:lpstr>
      <vt:lpstr>Make sure your worksheet is complete, and prepare with your group to present your findings!</vt:lpstr>
    </vt:vector>
  </TitlesOfParts>
  <Company>Power Center Academy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 McGuirk</dc:creator>
  <cp:lastModifiedBy>Anne McGuirk</cp:lastModifiedBy>
  <cp:revision>3</cp:revision>
  <dcterms:created xsi:type="dcterms:W3CDTF">2010-02-24T13:14:11Z</dcterms:created>
  <dcterms:modified xsi:type="dcterms:W3CDTF">2010-02-24T13:14:43Z</dcterms:modified>
</cp:coreProperties>
</file>